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notesSlides/notesSlide1.xml" ContentType="application/vnd.openxmlformats-officedocument.presentationml.notesSlide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notesSlides/notesSlide2.xml" ContentType="application/vnd.openxmlformats-officedocument.presentationml.notesSlide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notesSlides/notesSlide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notesSlides/notesSlide4.xml" ContentType="application/vnd.openxmlformats-officedocument.presentationml.notesSlide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notesSlides/notesSlide5.xml" ContentType="application/vnd.openxmlformats-officedocument.presentationml.notesSlide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notesSlides/notesSlide6.xml" ContentType="application/vnd.openxmlformats-officedocument.presentationml.notesSlide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notesSlides/notesSlide7.xml" ContentType="application/vnd.openxmlformats-officedocument.presentationml.notesSlide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notesSlides/notesSlide8.xml" ContentType="application/vnd.openxmlformats-officedocument.presentationml.notesSlide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notesSlides/notesSlide9.xml" ContentType="application/vnd.openxmlformats-officedocument.presentationml.notesSlide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notesSlides/notesSlide10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44" r:id="rId1"/>
  </p:sldMasterIdLst>
  <p:notesMasterIdLst>
    <p:notesMasterId r:id="rId12"/>
  </p:notesMasterIdLst>
  <p:handoutMasterIdLst>
    <p:handoutMasterId r:id="rId13"/>
  </p:handoutMasterIdLst>
  <p:sldIdLst>
    <p:sldId id="435" r:id="rId2"/>
    <p:sldId id="403" r:id="rId3"/>
    <p:sldId id="419" r:id="rId4"/>
    <p:sldId id="428" r:id="rId5"/>
    <p:sldId id="429" r:id="rId6"/>
    <p:sldId id="436" r:id="rId7"/>
    <p:sldId id="430" r:id="rId8"/>
    <p:sldId id="438" r:id="rId9"/>
    <p:sldId id="437" r:id="rId10"/>
    <p:sldId id="408" r:id="rId11"/>
  </p:sldIdLst>
  <p:sldSz cx="9906000" cy="6858000" type="A4"/>
  <p:notesSz cx="6797675" cy="9928225"/>
  <p:custDataLst>
    <p:tags r:id="rId14"/>
  </p:custDataLst>
  <p:defaultTextStyle>
    <a:defPPr>
      <a:defRPr lang="ru-RU"/>
    </a:defPPr>
    <a:lvl1pPr algn="l" rtl="0" fontAlgn="base">
      <a:spcBef>
        <a:spcPct val="0"/>
      </a:spcBef>
      <a:spcAft>
        <a:spcPct val="0"/>
      </a:spcAft>
      <a:defRPr sz="1200" b="1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1200" b="1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1200" b="1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1200" b="1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1200" b="1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1200" b="1" kern="1200">
        <a:solidFill>
          <a:schemeClr val="tx1"/>
        </a:solidFill>
        <a:latin typeface="Times New Roman" pitchFamily="18" charset="0"/>
        <a:ea typeface="+mn-ea"/>
        <a:cs typeface="Arial" charset="0"/>
      </a:defRPr>
    </a:lvl6pPr>
    <a:lvl7pPr marL="2743200" algn="l" defTabSz="914400" rtl="0" eaLnBrk="1" latinLnBrk="0" hangingPunct="1">
      <a:defRPr sz="1200" b="1" kern="1200">
        <a:solidFill>
          <a:schemeClr val="tx1"/>
        </a:solidFill>
        <a:latin typeface="Times New Roman" pitchFamily="18" charset="0"/>
        <a:ea typeface="+mn-ea"/>
        <a:cs typeface="Arial" charset="0"/>
      </a:defRPr>
    </a:lvl7pPr>
    <a:lvl8pPr marL="3200400" algn="l" defTabSz="914400" rtl="0" eaLnBrk="1" latinLnBrk="0" hangingPunct="1">
      <a:defRPr sz="1200" b="1" kern="1200">
        <a:solidFill>
          <a:schemeClr val="tx1"/>
        </a:solidFill>
        <a:latin typeface="Times New Roman" pitchFamily="18" charset="0"/>
        <a:ea typeface="+mn-ea"/>
        <a:cs typeface="Arial" charset="0"/>
      </a:defRPr>
    </a:lvl8pPr>
    <a:lvl9pPr marL="3657600" algn="l" defTabSz="914400" rtl="0" eaLnBrk="1" latinLnBrk="0" hangingPunct="1">
      <a:defRPr sz="1200" b="1" kern="1200">
        <a:solidFill>
          <a:schemeClr val="tx1"/>
        </a:solidFill>
        <a:latin typeface="Times New Roman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3300"/>
    <a:srgbClr val="0C3F92"/>
    <a:srgbClr val="0B4993"/>
    <a:srgbClr val="CC9900"/>
    <a:srgbClr val="660066"/>
    <a:srgbClr val="333333"/>
    <a:srgbClr val="5F5F5F"/>
    <a:srgbClr val="6666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053" autoAdjust="0"/>
    <p:restoredTop sz="94245" autoAdjust="0"/>
  </p:normalViewPr>
  <p:slideViewPr>
    <p:cSldViewPr>
      <p:cViewPr varScale="1">
        <p:scale>
          <a:sx n="86" d="100"/>
          <a:sy n="86" d="100"/>
        </p:scale>
        <p:origin x="-1368" y="-96"/>
      </p:cViewPr>
      <p:guideLst>
        <p:guide orient="horz" pos="2160"/>
        <p:guide pos="31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gs" Target="tags/tag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F58F2A6-CB32-43DB-BDDB-5A582449C44C}" type="doc">
      <dgm:prSet loTypeId="urn:microsoft.com/office/officeart/2008/layout/VerticalCurv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2201EC4E-F97A-46F0-9754-538E36BF6A08}">
      <dgm:prSet phldrT="[Текст]"/>
      <dgm:spPr>
        <a:solidFill>
          <a:schemeClr val="tx1">
            <a:lumMod val="75000"/>
            <a:lumOff val="25000"/>
          </a:schemeClr>
        </a:solidFill>
      </dgm:spPr>
      <dgm:t>
        <a:bodyPr/>
        <a:lstStyle/>
        <a:p>
          <a:r>
            <a:rPr lang="ru-RU" dirty="0" smtClean="0">
              <a:solidFill>
                <a:schemeClr val="bg1"/>
              </a:solidFill>
              <a:latin typeface="Arial Narrow" panose="020B0606020202030204" pitchFamily="34" charset="0"/>
            </a:rPr>
            <a:t>Кемеровская, Новосибирская, Томская, Омская, Амурская, Иркутская, Тюменская     </a:t>
          </a:r>
          <a:endParaRPr lang="ru-RU" dirty="0">
            <a:solidFill>
              <a:schemeClr val="bg1"/>
            </a:solidFill>
            <a:latin typeface="Arial Narrow" panose="020B0606020202030204" pitchFamily="34" charset="0"/>
          </a:endParaRPr>
        </a:p>
      </dgm:t>
    </dgm:pt>
    <dgm:pt modelId="{A9415633-4EC5-45B3-83DC-1B9C15210429}" type="parTrans" cxnId="{86689FAD-70E4-4AAA-8CFE-D99D80CF2FED}">
      <dgm:prSet/>
      <dgm:spPr/>
      <dgm:t>
        <a:bodyPr/>
        <a:lstStyle/>
        <a:p>
          <a:endParaRPr lang="ru-RU"/>
        </a:p>
      </dgm:t>
    </dgm:pt>
    <dgm:pt modelId="{C14A6DBB-975C-47AD-974A-198D0A414399}" type="sibTrans" cxnId="{86689FAD-70E4-4AAA-8CFE-D99D80CF2FED}">
      <dgm:prSet/>
      <dgm:spPr>
        <a:ln>
          <a:solidFill>
            <a:schemeClr val="tx1">
              <a:lumMod val="90000"/>
              <a:lumOff val="10000"/>
            </a:schemeClr>
          </a:solidFill>
        </a:ln>
      </dgm:spPr>
      <dgm:t>
        <a:bodyPr/>
        <a:lstStyle/>
        <a:p>
          <a:endParaRPr lang="ru-RU"/>
        </a:p>
      </dgm:t>
    </dgm:pt>
    <dgm:pt modelId="{D1CE24A4-2646-40D3-B691-DC199EAABC19}">
      <dgm:prSet phldrT="[Текст]"/>
      <dgm:spPr>
        <a:solidFill>
          <a:schemeClr val="tx1">
            <a:lumMod val="75000"/>
            <a:lumOff val="25000"/>
          </a:schemeClr>
        </a:solidFill>
      </dgm:spPr>
      <dgm:t>
        <a:bodyPr/>
        <a:lstStyle/>
        <a:p>
          <a:r>
            <a:rPr lang="ru-RU" dirty="0" smtClean="0">
              <a:latin typeface="Arial Narrow" panose="020B0606020202030204" pitchFamily="34" charset="0"/>
            </a:rPr>
            <a:t>Алтайский, Красноярский</a:t>
          </a:r>
          <a:endParaRPr lang="ru-RU" dirty="0">
            <a:latin typeface="Arial Narrow" panose="020B0606020202030204" pitchFamily="34" charset="0"/>
          </a:endParaRPr>
        </a:p>
      </dgm:t>
    </dgm:pt>
    <dgm:pt modelId="{CFB7CD78-FB29-4721-9CF9-6A6FF389436B}" type="parTrans" cxnId="{24DF0292-7F58-4080-AA31-66004F4A2359}">
      <dgm:prSet/>
      <dgm:spPr/>
      <dgm:t>
        <a:bodyPr/>
        <a:lstStyle/>
        <a:p>
          <a:endParaRPr lang="ru-RU"/>
        </a:p>
      </dgm:t>
    </dgm:pt>
    <dgm:pt modelId="{592B36A5-9ABC-48A1-BC3E-61C55B2FD8F3}" type="sibTrans" cxnId="{24DF0292-7F58-4080-AA31-66004F4A2359}">
      <dgm:prSet/>
      <dgm:spPr/>
      <dgm:t>
        <a:bodyPr/>
        <a:lstStyle/>
        <a:p>
          <a:endParaRPr lang="ru-RU"/>
        </a:p>
      </dgm:t>
    </dgm:pt>
    <dgm:pt modelId="{DEE69DC5-D7C8-486E-BAEF-4EEF97123A88}">
      <dgm:prSet phldrT="[Текст]"/>
      <dgm:spPr>
        <a:solidFill>
          <a:schemeClr val="tx1">
            <a:lumMod val="75000"/>
            <a:lumOff val="25000"/>
          </a:schemeClr>
        </a:solidFill>
      </dgm:spPr>
      <dgm:t>
        <a:bodyPr/>
        <a:lstStyle/>
        <a:p>
          <a:r>
            <a:rPr lang="ru-RU" dirty="0" smtClean="0">
              <a:latin typeface="Arial Narrow" panose="020B0606020202030204" pitchFamily="34" charset="0"/>
            </a:rPr>
            <a:t>Алтай, САХА (Якутия)</a:t>
          </a:r>
          <a:endParaRPr lang="ru-RU" dirty="0">
            <a:latin typeface="Arial Narrow" panose="020B0606020202030204" pitchFamily="34" charset="0"/>
          </a:endParaRPr>
        </a:p>
      </dgm:t>
    </dgm:pt>
    <dgm:pt modelId="{7E3C3A39-50AE-4019-AB1F-89E27B081754}" type="parTrans" cxnId="{CDBBE783-CC5D-4AF3-96F9-697BCBD27FA4}">
      <dgm:prSet/>
      <dgm:spPr/>
      <dgm:t>
        <a:bodyPr/>
        <a:lstStyle/>
        <a:p>
          <a:endParaRPr lang="ru-RU"/>
        </a:p>
      </dgm:t>
    </dgm:pt>
    <dgm:pt modelId="{584C07AB-3CF1-4A4D-BBA3-E6F1DEA8AD9C}" type="sibTrans" cxnId="{CDBBE783-CC5D-4AF3-96F9-697BCBD27FA4}">
      <dgm:prSet/>
      <dgm:spPr/>
      <dgm:t>
        <a:bodyPr/>
        <a:lstStyle/>
        <a:p>
          <a:endParaRPr lang="ru-RU"/>
        </a:p>
      </dgm:t>
    </dgm:pt>
    <dgm:pt modelId="{152EF871-B3F8-4FD2-86C4-5ADB61C71E1E}" type="pres">
      <dgm:prSet presAssocID="{7F58F2A6-CB32-43DB-BDDB-5A582449C44C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ru-RU"/>
        </a:p>
      </dgm:t>
    </dgm:pt>
    <dgm:pt modelId="{EB2AB790-BB84-43C3-9AE7-FAA64EFBEA24}" type="pres">
      <dgm:prSet presAssocID="{7F58F2A6-CB32-43DB-BDDB-5A582449C44C}" presName="Name1" presStyleCnt="0"/>
      <dgm:spPr/>
    </dgm:pt>
    <dgm:pt modelId="{7C62F8A3-ACEE-4BB6-9AE9-066B52F42795}" type="pres">
      <dgm:prSet presAssocID="{7F58F2A6-CB32-43DB-BDDB-5A582449C44C}" presName="cycle" presStyleCnt="0"/>
      <dgm:spPr/>
    </dgm:pt>
    <dgm:pt modelId="{450C8814-BFA0-4750-9D7D-D384B5B9D897}" type="pres">
      <dgm:prSet presAssocID="{7F58F2A6-CB32-43DB-BDDB-5A582449C44C}" presName="srcNode" presStyleLbl="node1" presStyleIdx="0" presStyleCnt="3"/>
      <dgm:spPr/>
    </dgm:pt>
    <dgm:pt modelId="{5DA254B6-231B-4BB7-B934-7776CB602AFC}" type="pres">
      <dgm:prSet presAssocID="{7F58F2A6-CB32-43DB-BDDB-5A582449C44C}" presName="conn" presStyleLbl="parChTrans1D2" presStyleIdx="0" presStyleCnt="1"/>
      <dgm:spPr/>
      <dgm:t>
        <a:bodyPr/>
        <a:lstStyle/>
        <a:p>
          <a:endParaRPr lang="ru-RU"/>
        </a:p>
      </dgm:t>
    </dgm:pt>
    <dgm:pt modelId="{058B2F9C-B07E-4965-90A4-D63D5A94CC7B}" type="pres">
      <dgm:prSet presAssocID="{7F58F2A6-CB32-43DB-BDDB-5A582449C44C}" presName="extraNode" presStyleLbl="node1" presStyleIdx="0" presStyleCnt="3"/>
      <dgm:spPr/>
    </dgm:pt>
    <dgm:pt modelId="{FFA1F88E-B2EA-464F-833B-A77857A66598}" type="pres">
      <dgm:prSet presAssocID="{7F58F2A6-CB32-43DB-BDDB-5A582449C44C}" presName="dstNode" presStyleLbl="node1" presStyleIdx="0" presStyleCnt="3"/>
      <dgm:spPr/>
    </dgm:pt>
    <dgm:pt modelId="{4B8C6841-AA1C-462C-9B56-D66C51FDFF9D}" type="pres">
      <dgm:prSet presAssocID="{2201EC4E-F97A-46F0-9754-538E36BF6A08}" presName="text_1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DD47D91-FC36-4C42-BFFE-53B175B62431}" type="pres">
      <dgm:prSet presAssocID="{2201EC4E-F97A-46F0-9754-538E36BF6A08}" presName="accent_1" presStyleCnt="0"/>
      <dgm:spPr/>
    </dgm:pt>
    <dgm:pt modelId="{AAB07EBC-5AE9-4B96-B209-E58E53B2B8D0}" type="pres">
      <dgm:prSet presAssocID="{2201EC4E-F97A-46F0-9754-538E36BF6A08}" presName="accentRepeatNode" presStyleLbl="solidFgAcc1" presStyleIdx="0" presStyleCnt="3"/>
      <dgm:spPr>
        <a:ln>
          <a:solidFill>
            <a:schemeClr val="tx1">
              <a:lumMod val="90000"/>
              <a:lumOff val="10000"/>
            </a:schemeClr>
          </a:solidFill>
        </a:ln>
      </dgm:spPr>
      <dgm:t>
        <a:bodyPr/>
        <a:lstStyle/>
        <a:p>
          <a:endParaRPr lang="ru-RU"/>
        </a:p>
      </dgm:t>
    </dgm:pt>
    <dgm:pt modelId="{A7970176-876F-4AC4-BB18-3C2A816C896B}" type="pres">
      <dgm:prSet presAssocID="{D1CE24A4-2646-40D3-B691-DC199EAABC19}" presName="text_2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3008007-3A5F-4EFE-A68A-282BDE679C63}" type="pres">
      <dgm:prSet presAssocID="{D1CE24A4-2646-40D3-B691-DC199EAABC19}" presName="accent_2" presStyleCnt="0"/>
      <dgm:spPr/>
    </dgm:pt>
    <dgm:pt modelId="{3A5B624B-79B3-40B0-B511-341B40984C67}" type="pres">
      <dgm:prSet presAssocID="{D1CE24A4-2646-40D3-B691-DC199EAABC19}" presName="accentRepeatNode" presStyleLbl="solidFgAcc1" presStyleIdx="1" presStyleCnt="3"/>
      <dgm:spPr>
        <a:ln>
          <a:solidFill>
            <a:schemeClr val="tx1">
              <a:lumMod val="90000"/>
              <a:lumOff val="10000"/>
            </a:schemeClr>
          </a:solidFill>
        </a:ln>
      </dgm:spPr>
      <dgm:t>
        <a:bodyPr/>
        <a:lstStyle/>
        <a:p>
          <a:endParaRPr lang="ru-RU"/>
        </a:p>
      </dgm:t>
    </dgm:pt>
    <dgm:pt modelId="{E09E2F5F-D57C-4758-85ED-87CAC06DFB0C}" type="pres">
      <dgm:prSet presAssocID="{DEE69DC5-D7C8-486E-BAEF-4EEF97123A88}" presName="text_3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10BAFF8-B8E4-49C4-B647-1B27B455AC51}" type="pres">
      <dgm:prSet presAssocID="{DEE69DC5-D7C8-486E-BAEF-4EEF97123A88}" presName="accent_3" presStyleCnt="0"/>
      <dgm:spPr/>
    </dgm:pt>
    <dgm:pt modelId="{F369647A-E391-4DBD-831B-E219E7798D83}" type="pres">
      <dgm:prSet presAssocID="{DEE69DC5-D7C8-486E-BAEF-4EEF97123A88}" presName="accentRepeatNode" presStyleLbl="solidFgAcc1" presStyleIdx="2" presStyleCnt="3"/>
      <dgm:spPr>
        <a:ln>
          <a:solidFill>
            <a:schemeClr val="tx1">
              <a:lumMod val="90000"/>
              <a:lumOff val="10000"/>
            </a:schemeClr>
          </a:solidFill>
        </a:ln>
      </dgm:spPr>
      <dgm:t>
        <a:bodyPr/>
        <a:lstStyle/>
        <a:p>
          <a:endParaRPr lang="ru-RU"/>
        </a:p>
      </dgm:t>
    </dgm:pt>
  </dgm:ptLst>
  <dgm:cxnLst>
    <dgm:cxn modelId="{6463CC56-890C-4FA2-847C-35681FD11975}" type="presOf" srcId="{2201EC4E-F97A-46F0-9754-538E36BF6A08}" destId="{4B8C6841-AA1C-462C-9B56-D66C51FDFF9D}" srcOrd="0" destOrd="0" presId="urn:microsoft.com/office/officeart/2008/layout/VerticalCurvedList"/>
    <dgm:cxn modelId="{20426092-6626-47EE-BC13-6C7A2E5491DE}" type="presOf" srcId="{D1CE24A4-2646-40D3-B691-DC199EAABC19}" destId="{A7970176-876F-4AC4-BB18-3C2A816C896B}" srcOrd="0" destOrd="0" presId="urn:microsoft.com/office/officeart/2008/layout/VerticalCurvedList"/>
    <dgm:cxn modelId="{24DF0292-7F58-4080-AA31-66004F4A2359}" srcId="{7F58F2A6-CB32-43DB-BDDB-5A582449C44C}" destId="{D1CE24A4-2646-40D3-B691-DC199EAABC19}" srcOrd="1" destOrd="0" parTransId="{CFB7CD78-FB29-4721-9CF9-6A6FF389436B}" sibTransId="{592B36A5-9ABC-48A1-BC3E-61C55B2FD8F3}"/>
    <dgm:cxn modelId="{86689FAD-70E4-4AAA-8CFE-D99D80CF2FED}" srcId="{7F58F2A6-CB32-43DB-BDDB-5A582449C44C}" destId="{2201EC4E-F97A-46F0-9754-538E36BF6A08}" srcOrd="0" destOrd="0" parTransId="{A9415633-4EC5-45B3-83DC-1B9C15210429}" sibTransId="{C14A6DBB-975C-47AD-974A-198D0A414399}"/>
    <dgm:cxn modelId="{13A0D601-6379-4E73-809E-9E6624AD489A}" type="presOf" srcId="{DEE69DC5-D7C8-486E-BAEF-4EEF97123A88}" destId="{E09E2F5F-D57C-4758-85ED-87CAC06DFB0C}" srcOrd="0" destOrd="0" presId="urn:microsoft.com/office/officeart/2008/layout/VerticalCurvedList"/>
    <dgm:cxn modelId="{CDBBE783-CC5D-4AF3-96F9-697BCBD27FA4}" srcId="{7F58F2A6-CB32-43DB-BDDB-5A582449C44C}" destId="{DEE69DC5-D7C8-486E-BAEF-4EEF97123A88}" srcOrd="2" destOrd="0" parTransId="{7E3C3A39-50AE-4019-AB1F-89E27B081754}" sibTransId="{584C07AB-3CF1-4A4D-BBA3-E6F1DEA8AD9C}"/>
    <dgm:cxn modelId="{93D94E3D-703F-4E01-BD8F-3B24A5E6D875}" type="presOf" srcId="{7F58F2A6-CB32-43DB-BDDB-5A582449C44C}" destId="{152EF871-B3F8-4FD2-86C4-5ADB61C71E1E}" srcOrd="0" destOrd="0" presId="urn:microsoft.com/office/officeart/2008/layout/VerticalCurvedList"/>
    <dgm:cxn modelId="{75C7271E-B8D6-4500-A3DA-DEB4AE2C915C}" type="presOf" srcId="{C14A6DBB-975C-47AD-974A-198D0A414399}" destId="{5DA254B6-231B-4BB7-B934-7776CB602AFC}" srcOrd="0" destOrd="0" presId="urn:microsoft.com/office/officeart/2008/layout/VerticalCurvedList"/>
    <dgm:cxn modelId="{6A6649BB-CE20-4FBD-960A-4BBE770FD283}" type="presParOf" srcId="{152EF871-B3F8-4FD2-86C4-5ADB61C71E1E}" destId="{EB2AB790-BB84-43C3-9AE7-FAA64EFBEA24}" srcOrd="0" destOrd="0" presId="urn:microsoft.com/office/officeart/2008/layout/VerticalCurvedList"/>
    <dgm:cxn modelId="{C42FFACD-011C-40C2-BD1F-AA74B6B2C9DF}" type="presParOf" srcId="{EB2AB790-BB84-43C3-9AE7-FAA64EFBEA24}" destId="{7C62F8A3-ACEE-4BB6-9AE9-066B52F42795}" srcOrd="0" destOrd="0" presId="urn:microsoft.com/office/officeart/2008/layout/VerticalCurvedList"/>
    <dgm:cxn modelId="{54294EF9-EE63-4CCA-BBD7-8BCE1C6DE0E6}" type="presParOf" srcId="{7C62F8A3-ACEE-4BB6-9AE9-066B52F42795}" destId="{450C8814-BFA0-4750-9D7D-D384B5B9D897}" srcOrd="0" destOrd="0" presId="urn:microsoft.com/office/officeart/2008/layout/VerticalCurvedList"/>
    <dgm:cxn modelId="{CEC926F4-5C65-4B27-830A-20A6268D9E21}" type="presParOf" srcId="{7C62F8A3-ACEE-4BB6-9AE9-066B52F42795}" destId="{5DA254B6-231B-4BB7-B934-7776CB602AFC}" srcOrd="1" destOrd="0" presId="urn:microsoft.com/office/officeart/2008/layout/VerticalCurvedList"/>
    <dgm:cxn modelId="{39811F0B-4859-4BB5-B4E8-CA0E3FE821C1}" type="presParOf" srcId="{7C62F8A3-ACEE-4BB6-9AE9-066B52F42795}" destId="{058B2F9C-B07E-4965-90A4-D63D5A94CC7B}" srcOrd="2" destOrd="0" presId="urn:microsoft.com/office/officeart/2008/layout/VerticalCurvedList"/>
    <dgm:cxn modelId="{D82F0383-5562-4EB6-96BA-968709775553}" type="presParOf" srcId="{7C62F8A3-ACEE-4BB6-9AE9-066B52F42795}" destId="{FFA1F88E-B2EA-464F-833B-A77857A66598}" srcOrd="3" destOrd="0" presId="urn:microsoft.com/office/officeart/2008/layout/VerticalCurvedList"/>
    <dgm:cxn modelId="{3F539130-60A6-4A28-B439-53089F0CD730}" type="presParOf" srcId="{EB2AB790-BB84-43C3-9AE7-FAA64EFBEA24}" destId="{4B8C6841-AA1C-462C-9B56-D66C51FDFF9D}" srcOrd="1" destOrd="0" presId="urn:microsoft.com/office/officeart/2008/layout/VerticalCurvedList"/>
    <dgm:cxn modelId="{7471F621-BA7F-4106-A6FD-91D4046941C2}" type="presParOf" srcId="{EB2AB790-BB84-43C3-9AE7-FAA64EFBEA24}" destId="{2DD47D91-FC36-4C42-BFFE-53B175B62431}" srcOrd="2" destOrd="0" presId="urn:microsoft.com/office/officeart/2008/layout/VerticalCurvedList"/>
    <dgm:cxn modelId="{F53A6735-71BD-4163-93B5-A30C372222AD}" type="presParOf" srcId="{2DD47D91-FC36-4C42-BFFE-53B175B62431}" destId="{AAB07EBC-5AE9-4B96-B209-E58E53B2B8D0}" srcOrd="0" destOrd="0" presId="urn:microsoft.com/office/officeart/2008/layout/VerticalCurvedList"/>
    <dgm:cxn modelId="{01FA513D-53E3-4E7A-A283-A0336D71E7CA}" type="presParOf" srcId="{EB2AB790-BB84-43C3-9AE7-FAA64EFBEA24}" destId="{A7970176-876F-4AC4-BB18-3C2A816C896B}" srcOrd="3" destOrd="0" presId="urn:microsoft.com/office/officeart/2008/layout/VerticalCurvedList"/>
    <dgm:cxn modelId="{641C6F18-06CE-4C84-96F9-00F0BEC9AE15}" type="presParOf" srcId="{EB2AB790-BB84-43C3-9AE7-FAA64EFBEA24}" destId="{F3008007-3A5F-4EFE-A68A-282BDE679C63}" srcOrd="4" destOrd="0" presId="urn:microsoft.com/office/officeart/2008/layout/VerticalCurvedList"/>
    <dgm:cxn modelId="{771EB0D5-9499-45B0-B73C-3784D69D874D}" type="presParOf" srcId="{F3008007-3A5F-4EFE-A68A-282BDE679C63}" destId="{3A5B624B-79B3-40B0-B511-341B40984C67}" srcOrd="0" destOrd="0" presId="urn:microsoft.com/office/officeart/2008/layout/VerticalCurvedList"/>
    <dgm:cxn modelId="{EF687CB5-7E79-4FEC-8684-25F3240834D9}" type="presParOf" srcId="{EB2AB790-BB84-43C3-9AE7-FAA64EFBEA24}" destId="{E09E2F5F-D57C-4758-85ED-87CAC06DFB0C}" srcOrd="5" destOrd="0" presId="urn:microsoft.com/office/officeart/2008/layout/VerticalCurvedList"/>
    <dgm:cxn modelId="{31911AF4-2E1B-4DDC-A554-991F1AF7A903}" type="presParOf" srcId="{EB2AB790-BB84-43C3-9AE7-FAA64EFBEA24}" destId="{310BAFF8-B8E4-49C4-B647-1B27B455AC51}" srcOrd="6" destOrd="0" presId="urn:microsoft.com/office/officeart/2008/layout/VerticalCurvedList"/>
    <dgm:cxn modelId="{122E4B2C-ACF2-4FF7-91C9-427A5C5A043B}" type="presParOf" srcId="{310BAFF8-B8E4-49C4-B647-1B27B455AC51}" destId="{F369647A-E391-4DBD-831B-E219E7798D83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14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8AB2D8C-C5BA-48A8-976E-F2F0855F0357}" type="doc">
      <dgm:prSet loTypeId="urn:microsoft.com/office/officeart/2005/8/layout/pyramid2" loCatId="list" qsTypeId="urn:microsoft.com/office/officeart/2005/8/quickstyle/simple1" qsCatId="simple" csTypeId="urn:microsoft.com/office/officeart/2005/8/colors/accent1_2" csCatId="accent1" phldr="1"/>
      <dgm:spPr/>
    </dgm:pt>
    <dgm:pt modelId="{53B8A6BE-AF84-44F8-968B-D349F4DE8539}">
      <dgm:prSet custT="1"/>
      <dgm:spPr>
        <a:ln>
          <a:solidFill>
            <a:srgbClr val="153943"/>
          </a:solidFill>
        </a:ln>
      </dgm:spPr>
      <dgm:t>
        <a:bodyPr/>
        <a:lstStyle/>
        <a:p>
          <a:r>
            <a: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обсуждение проблемных вопросов</a:t>
          </a:r>
          <a:endParaRPr lang="ru-RU" sz="1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3BBE9A3-8D70-4B21-8F33-D0279A2CC411}" type="parTrans" cxnId="{50A616BF-44B4-486F-BBD7-D76333ACEAF4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D6599EC-EA12-40C3-8AC5-91D01B1D0643}" type="sibTrans" cxnId="{50A616BF-44B4-486F-BBD7-D76333ACEAF4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DD35E56-FE48-4584-887C-FDB35B16B2E0}">
      <dgm:prSet custT="1"/>
      <dgm:spPr>
        <a:ln>
          <a:solidFill>
            <a:srgbClr val="153943"/>
          </a:solidFill>
        </a:ln>
      </dgm:spPr>
      <dgm:t>
        <a:bodyPr/>
        <a:lstStyle/>
        <a:p>
          <a:r>
            <a: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исчерпывающие ответы</a:t>
          </a:r>
          <a:endParaRPr lang="ru-RU" sz="1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3B7B875-CA48-4DC1-9D95-02D9ADB0D3CB}" type="parTrans" cxnId="{9EB2FECC-0156-432D-AB07-3F9658CEAE61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93907D9-8460-4983-B560-2868E7487675}" type="sibTrans" cxnId="{9EB2FECC-0156-432D-AB07-3F9658CEAE61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AAFDD33-A6FF-4110-B52B-2D1506DC311B}">
      <dgm:prSet custT="1"/>
      <dgm:spPr>
        <a:ln>
          <a:solidFill>
            <a:srgbClr val="153943"/>
          </a:solidFill>
        </a:ln>
      </dgm:spPr>
      <dgm:t>
        <a:bodyPr/>
        <a:lstStyle/>
        <a:p>
          <a:r>
            <a: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информация о результатах контрольно-надзорной деятельности по завершению отчетных периодов</a:t>
          </a:r>
          <a:endParaRPr lang="ru-RU" sz="1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D61EA89-A894-4BD8-B751-94C4160A881C}" type="parTrans" cxnId="{3830DF6C-AC68-4E00-9CF4-B3CA04472BB0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021A386-ABFB-41B9-A3FE-BA2BD7E5BE91}" type="sibTrans" cxnId="{3830DF6C-AC68-4E00-9CF4-B3CA04472BB0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50FBEBE-C9C6-4318-9F4C-D6351F30D722}">
      <dgm:prSet custT="1"/>
      <dgm:spPr>
        <a:ln>
          <a:solidFill>
            <a:srgbClr val="153943"/>
          </a:solidFill>
        </a:ln>
      </dgm:spPr>
      <dgm:t>
        <a:bodyPr/>
        <a:lstStyle/>
        <a:p>
          <a:r>
            <a: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повышение уровня безопасности</a:t>
          </a:r>
        </a:p>
      </dgm:t>
    </dgm:pt>
    <dgm:pt modelId="{2E6F5369-C54E-435D-89E4-F75155384926}" type="parTrans" cxnId="{E8E36C7D-EF86-419F-A2D2-279B08356F44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447F2C7-8855-4B88-947C-D3320B949B96}" type="sibTrans" cxnId="{E8E36C7D-EF86-419F-A2D2-279B08356F44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FFD036C-7919-4912-A6A1-EE916E672C4B}">
      <dgm:prSet custT="1"/>
      <dgm:spPr>
        <a:ln>
          <a:solidFill>
            <a:srgbClr val="153943"/>
          </a:solidFill>
        </a:ln>
      </dgm:spPr>
      <dgm:t>
        <a:bodyPr/>
        <a:lstStyle/>
        <a:p>
          <a:r>
            <a: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анализ поднадзорными организациями  результатов проверок аналогичных объектов </a:t>
          </a:r>
        </a:p>
      </dgm:t>
    </dgm:pt>
    <dgm:pt modelId="{CE387C35-5553-4FDB-8DAE-64F33703662A}" type="parTrans" cxnId="{063A350A-67DD-4D52-981A-CA4100F83415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97F9497-D86C-4C69-8C60-ABF58F05361D}" type="sibTrans" cxnId="{063A350A-67DD-4D52-981A-CA4100F83415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F9D6FC3-F6E6-4310-9AA8-2FCA3480399D}" type="pres">
      <dgm:prSet presAssocID="{78AB2D8C-C5BA-48A8-976E-F2F0855F0357}" presName="compositeShape" presStyleCnt="0">
        <dgm:presLayoutVars>
          <dgm:dir/>
          <dgm:resizeHandles/>
        </dgm:presLayoutVars>
      </dgm:prSet>
      <dgm:spPr/>
    </dgm:pt>
    <dgm:pt modelId="{B71204E1-F3E8-49D5-84D1-0F546DB5E629}" type="pres">
      <dgm:prSet presAssocID="{78AB2D8C-C5BA-48A8-976E-F2F0855F0357}" presName="pyramid" presStyleLbl="node1" presStyleIdx="0" presStyleCnt="1" custLinFactNeighborX="-4913" custLinFactNeighborY="40"/>
      <dgm:spPr>
        <a:solidFill>
          <a:schemeClr val="accent5">
            <a:lumMod val="60000"/>
            <a:lumOff val="40000"/>
          </a:schemeClr>
        </a:solidFill>
        <a:ln w="38100">
          <a:solidFill>
            <a:schemeClr val="tx2">
              <a:lumMod val="50000"/>
            </a:schemeClr>
          </a:solidFill>
        </a:ln>
      </dgm:spPr>
    </dgm:pt>
    <dgm:pt modelId="{1386CFB7-D68A-4321-ACF7-8ACD3A721F41}" type="pres">
      <dgm:prSet presAssocID="{78AB2D8C-C5BA-48A8-976E-F2F0855F0357}" presName="theList" presStyleCnt="0"/>
      <dgm:spPr/>
    </dgm:pt>
    <dgm:pt modelId="{AAFBD200-1031-4056-8E9D-5818D5005CDD}" type="pres">
      <dgm:prSet presAssocID="{53B8A6BE-AF84-44F8-968B-D349F4DE8539}" presName="aNode" presStyleLbl="fgAcc1" presStyleIdx="0" presStyleCnt="5" custScaleY="164998" custLinFactY="-49689" custLinFactNeighborX="544" custLinFactNeighborY="-1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85B5F2B-F7B8-43C5-90A8-92B90D5A9EBF}" type="pres">
      <dgm:prSet presAssocID="{53B8A6BE-AF84-44F8-968B-D349F4DE8539}" presName="aSpace" presStyleCnt="0"/>
      <dgm:spPr/>
    </dgm:pt>
    <dgm:pt modelId="{AD818983-2EA7-465F-A3DA-0E4DD5C9F405}" type="pres">
      <dgm:prSet presAssocID="{4DD35E56-FE48-4584-887C-FDB35B16B2E0}" presName="aNode" presStyleLbl="fgAcc1" presStyleIdx="1" presStyleCnt="5" custLinFactY="-1858" custLinFactNeighborX="544" custLinFactNeighborY="-1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2C2B334-77E9-41A2-88F4-18BD7E472D69}" type="pres">
      <dgm:prSet presAssocID="{4DD35E56-FE48-4584-887C-FDB35B16B2E0}" presName="aSpace" presStyleCnt="0"/>
      <dgm:spPr/>
    </dgm:pt>
    <dgm:pt modelId="{8BC39978-FFE0-4ABB-A5CB-4A964FE0C7DB}" type="pres">
      <dgm:prSet presAssocID="{EAAFDD33-A6FF-4110-B52B-2D1506DC311B}" presName="aNode" presStyleLbl="fgAcc1" presStyleIdx="2" presStyleCnt="5" custScaleY="448327" custLinFactY="10666" custLinFactNeighborX="544" custLinFactNeighborY="1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787C6C0-F0E6-4A56-9426-2F11C4D86822}" type="pres">
      <dgm:prSet presAssocID="{EAAFDD33-A6FF-4110-B52B-2D1506DC311B}" presName="aSpace" presStyleCnt="0"/>
      <dgm:spPr/>
    </dgm:pt>
    <dgm:pt modelId="{506BA12F-3C4B-4E1E-BB70-E7C03E3B0D07}" type="pres">
      <dgm:prSet presAssocID="{BFFD036C-7919-4912-A6A1-EE916E672C4B}" presName="aNode" presStyleLbl="fgAcc1" presStyleIdx="3" presStyleCnt="5" custScaleY="400715" custLinFactY="54149" custLinFactNeighborX="544" custLinFactNeighborY="1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C264793-699B-4767-8AB0-CF75136CC405}" type="pres">
      <dgm:prSet presAssocID="{BFFD036C-7919-4912-A6A1-EE916E672C4B}" presName="aSpace" presStyleCnt="0"/>
      <dgm:spPr/>
    </dgm:pt>
    <dgm:pt modelId="{52A96307-52FA-4101-A0C6-C51AA1741E7B}" type="pres">
      <dgm:prSet presAssocID="{850FBEBE-C9C6-4318-9F4C-D6351F30D722}" presName="aNode" presStyleLbl="fgAcc1" presStyleIdx="4" presStyleCnt="5" custScaleY="199887" custLinFactY="100000" custLinFactNeighborX="544" custLinFactNeighborY="15288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6387CB0-1C91-4263-A3BF-CE87F02E90E9}" type="pres">
      <dgm:prSet presAssocID="{850FBEBE-C9C6-4318-9F4C-D6351F30D722}" presName="aSpace" presStyleCnt="0"/>
      <dgm:spPr/>
    </dgm:pt>
  </dgm:ptLst>
  <dgm:cxnLst>
    <dgm:cxn modelId="{063A350A-67DD-4D52-981A-CA4100F83415}" srcId="{78AB2D8C-C5BA-48A8-976E-F2F0855F0357}" destId="{BFFD036C-7919-4912-A6A1-EE916E672C4B}" srcOrd="3" destOrd="0" parTransId="{CE387C35-5553-4FDB-8DAE-64F33703662A}" sibTransId="{997F9497-D86C-4C69-8C60-ABF58F05361D}"/>
    <dgm:cxn modelId="{3C682389-12C8-4429-BE25-9A593E88A226}" type="presOf" srcId="{EAAFDD33-A6FF-4110-B52B-2D1506DC311B}" destId="{8BC39978-FFE0-4ABB-A5CB-4A964FE0C7DB}" srcOrd="0" destOrd="0" presId="urn:microsoft.com/office/officeart/2005/8/layout/pyramid2"/>
    <dgm:cxn modelId="{9EB2FECC-0156-432D-AB07-3F9658CEAE61}" srcId="{78AB2D8C-C5BA-48A8-976E-F2F0855F0357}" destId="{4DD35E56-FE48-4584-887C-FDB35B16B2E0}" srcOrd="1" destOrd="0" parTransId="{E3B7B875-CA48-4DC1-9D95-02D9ADB0D3CB}" sibTransId="{C93907D9-8460-4983-B560-2868E7487675}"/>
    <dgm:cxn modelId="{3830DF6C-AC68-4E00-9CF4-B3CA04472BB0}" srcId="{78AB2D8C-C5BA-48A8-976E-F2F0855F0357}" destId="{EAAFDD33-A6FF-4110-B52B-2D1506DC311B}" srcOrd="2" destOrd="0" parTransId="{9D61EA89-A894-4BD8-B751-94C4160A881C}" sibTransId="{D021A386-ABFB-41B9-A3FE-BA2BD7E5BE91}"/>
    <dgm:cxn modelId="{6034A582-7E6E-4F9F-BF7D-C29C96EFB324}" type="presOf" srcId="{53B8A6BE-AF84-44F8-968B-D349F4DE8539}" destId="{AAFBD200-1031-4056-8E9D-5818D5005CDD}" srcOrd="0" destOrd="0" presId="urn:microsoft.com/office/officeart/2005/8/layout/pyramid2"/>
    <dgm:cxn modelId="{C5B1F32D-EABF-40AB-9A15-7FD4BAEF6281}" type="presOf" srcId="{78AB2D8C-C5BA-48A8-976E-F2F0855F0357}" destId="{2F9D6FC3-F6E6-4310-9AA8-2FCA3480399D}" srcOrd="0" destOrd="0" presId="urn:microsoft.com/office/officeart/2005/8/layout/pyramid2"/>
    <dgm:cxn modelId="{209DD321-CA02-42D2-B53F-DC7C90F8F7A1}" type="presOf" srcId="{BFFD036C-7919-4912-A6A1-EE916E672C4B}" destId="{506BA12F-3C4B-4E1E-BB70-E7C03E3B0D07}" srcOrd="0" destOrd="0" presId="urn:microsoft.com/office/officeart/2005/8/layout/pyramid2"/>
    <dgm:cxn modelId="{FD811A2C-86F2-4E25-97BA-9D47AFA2763C}" type="presOf" srcId="{850FBEBE-C9C6-4318-9F4C-D6351F30D722}" destId="{52A96307-52FA-4101-A0C6-C51AA1741E7B}" srcOrd="0" destOrd="0" presId="urn:microsoft.com/office/officeart/2005/8/layout/pyramid2"/>
    <dgm:cxn modelId="{E8E36C7D-EF86-419F-A2D2-279B08356F44}" srcId="{78AB2D8C-C5BA-48A8-976E-F2F0855F0357}" destId="{850FBEBE-C9C6-4318-9F4C-D6351F30D722}" srcOrd="4" destOrd="0" parTransId="{2E6F5369-C54E-435D-89E4-F75155384926}" sibTransId="{B447F2C7-8855-4B88-947C-D3320B949B96}"/>
    <dgm:cxn modelId="{50554707-F639-498E-9A1D-17111B584C84}" type="presOf" srcId="{4DD35E56-FE48-4584-887C-FDB35B16B2E0}" destId="{AD818983-2EA7-465F-A3DA-0E4DD5C9F405}" srcOrd="0" destOrd="0" presId="urn:microsoft.com/office/officeart/2005/8/layout/pyramid2"/>
    <dgm:cxn modelId="{50A616BF-44B4-486F-BBD7-D76333ACEAF4}" srcId="{78AB2D8C-C5BA-48A8-976E-F2F0855F0357}" destId="{53B8A6BE-AF84-44F8-968B-D349F4DE8539}" srcOrd="0" destOrd="0" parTransId="{C3BBE9A3-8D70-4B21-8F33-D0279A2CC411}" sibTransId="{ED6599EC-EA12-40C3-8AC5-91D01B1D0643}"/>
    <dgm:cxn modelId="{338CB797-31E5-46E2-8369-09D28495E7C9}" type="presParOf" srcId="{2F9D6FC3-F6E6-4310-9AA8-2FCA3480399D}" destId="{B71204E1-F3E8-49D5-84D1-0F546DB5E629}" srcOrd="0" destOrd="0" presId="urn:microsoft.com/office/officeart/2005/8/layout/pyramid2"/>
    <dgm:cxn modelId="{B9E70458-087C-4013-809B-60E1A71472D0}" type="presParOf" srcId="{2F9D6FC3-F6E6-4310-9AA8-2FCA3480399D}" destId="{1386CFB7-D68A-4321-ACF7-8ACD3A721F41}" srcOrd="1" destOrd="0" presId="urn:microsoft.com/office/officeart/2005/8/layout/pyramid2"/>
    <dgm:cxn modelId="{0D2FA1B4-6FDB-4D27-A1A8-AAF91BCCF9BF}" type="presParOf" srcId="{1386CFB7-D68A-4321-ACF7-8ACD3A721F41}" destId="{AAFBD200-1031-4056-8E9D-5818D5005CDD}" srcOrd="0" destOrd="0" presId="urn:microsoft.com/office/officeart/2005/8/layout/pyramid2"/>
    <dgm:cxn modelId="{D8071DE4-9EFF-4C4C-B59A-26698CC40BB4}" type="presParOf" srcId="{1386CFB7-D68A-4321-ACF7-8ACD3A721F41}" destId="{D85B5F2B-F7B8-43C5-90A8-92B90D5A9EBF}" srcOrd="1" destOrd="0" presId="urn:microsoft.com/office/officeart/2005/8/layout/pyramid2"/>
    <dgm:cxn modelId="{0457A542-6E97-4E96-B535-F749315DACF4}" type="presParOf" srcId="{1386CFB7-D68A-4321-ACF7-8ACD3A721F41}" destId="{AD818983-2EA7-465F-A3DA-0E4DD5C9F405}" srcOrd="2" destOrd="0" presId="urn:microsoft.com/office/officeart/2005/8/layout/pyramid2"/>
    <dgm:cxn modelId="{2F2622E9-A991-4841-AACE-C1880666214F}" type="presParOf" srcId="{1386CFB7-D68A-4321-ACF7-8ACD3A721F41}" destId="{C2C2B334-77E9-41A2-88F4-18BD7E472D69}" srcOrd="3" destOrd="0" presId="urn:microsoft.com/office/officeart/2005/8/layout/pyramid2"/>
    <dgm:cxn modelId="{C934A13F-AD36-4BE1-BE5D-270BA7C0B684}" type="presParOf" srcId="{1386CFB7-D68A-4321-ACF7-8ACD3A721F41}" destId="{8BC39978-FFE0-4ABB-A5CB-4A964FE0C7DB}" srcOrd="4" destOrd="0" presId="urn:microsoft.com/office/officeart/2005/8/layout/pyramid2"/>
    <dgm:cxn modelId="{73F69EC5-466C-4CFA-9AF6-CCB0A82A5ED7}" type="presParOf" srcId="{1386CFB7-D68A-4321-ACF7-8ACD3A721F41}" destId="{2787C6C0-F0E6-4A56-9426-2F11C4D86822}" srcOrd="5" destOrd="0" presId="urn:microsoft.com/office/officeart/2005/8/layout/pyramid2"/>
    <dgm:cxn modelId="{2B208830-6E3C-4245-8C3B-4FD5BA965AB4}" type="presParOf" srcId="{1386CFB7-D68A-4321-ACF7-8ACD3A721F41}" destId="{506BA12F-3C4B-4E1E-BB70-E7C03E3B0D07}" srcOrd="6" destOrd="0" presId="urn:microsoft.com/office/officeart/2005/8/layout/pyramid2"/>
    <dgm:cxn modelId="{0F7D4588-884A-46E0-820E-AFC676AEFDAF}" type="presParOf" srcId="{1386CFB7-D68A-4321-ACF7-8ACD3A721F41}" destId="{BC264793-699B-4767-8AB0-CF75136CC405}" srcOrd="7" destOrd="0" presId="urn:microsoft.com/office/officeart/2005/8/layout/pyramid2"/>
    <dgm:cxn modelId="{37315B4B-885E-458A-9956-BDFE2030353E}" type="presParOf" srcId="{1386CFB7-D68A-4321-ACF7-8ACD3A721F41}" destId="{52A96307-52FA-4101-A0C6-C51AA1741E7B}" srcOrd="8" destOrd="0" presId="urn:microsoft.com/office/officeart/2005/8/layout/pyramid2"/>
    <dgm:cxn modelId="{E2E5C869-F11D-4233-ACE0-775A2FE4929A}" type="presParOf" srcId="{1386CFB7-D68A-4321-ACF7-8ACD3A721F41}" destId="{86387CB0-1C91-4263-A3BF-CE87F02E90E9}" srcOrd="9" destOrd="0" presId="urn:microsoft.com/office/officeart/2005/8/layout/pyramid2"/>
  </dgm:cxnLst>
  <dgm:bg>
    <a:noFill/>
  </dgm:bg>
  <dgm:whole>
    <a:ln>
      <a:noFill/>
    </a:ln>
  </dgm:whole>
  <dgm:extLst>
    <a:ext uri="http://schemas.microsoft.com/office/drawing/2008/diagram">
      <dsp:dataModelExt xmlns:dsp="http://schemas.microsoft.com/office/drawing/2008/diagram" relId="rId14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DA254B6-231B-4BB7-B934-7776CB602AFC}">
      <dsp:nvSpPr>
        <dsp:cNvPr id="0" name=""/>
        <dsp:cNvSpPr/>
      </dsp:nvSpPr>
      <dsp:spPr>
        <a:xfrm>
          <a:off x="-2851499" y="-439450"/>
          <a:ext cx="3402452" cy="3402452"/>
        </a:xfrm>
        <a:prstGeom prst="blockArc">
          <a:avLst>
            <a:gd name="adj1" fmla="val 18900000"/>
            <a:gd name="adj2" fmla="val 2700000"/>
            <a:gd name="adj3" fmla="val 635"/>
          </a:avLst>
        </a:prstGeom>
        <a:noFill/>
        <a:ln w="25400" cap="flat" cmpd="sng" algn="ctr">
          <a:solidFill>
            <a:schemeClr val="tx1">
              <a:lumMod val="90000"/>
              <a:lumOff val="1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B8C6841-AA1C-462C-9B56-D66C51FDFF9D}">
      <dsp:nvSpPr>
        <dsp:cNvPr id="0" name=""/>
        <dsp:cNvSpPr/>
      </dsp:nvSpPr>
      <dsp:spPr>
        <a:xfrm>
          <a:off x="354237" y="252355"/>
          <a:ext cx="3392098" cy="504710"/>
        </a:xfrm>
        <a:prstGeom prst="rect">
          <a:avLst/>
        </a:prstGeom>
        <a:solidFill>
          <a:schemeClr val="tx1">
            <a:lumMod val="75000"/>
            <a:lumOff val="2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0614" tIns="35560" rIns="35560" bIns="3556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solidFill>
                <a:schemeClr val="bg1"/>
              </a:solidFill>
              <a:latin typeface="Arial Narrow" panose="020B0606020202030204" pitchFamily="34" charset="0"/>
            </a:rPr>
            <a:t>Кемеровская, Новосибирская, Томская, Омская, Амурская, Иркутская, Тюменская     </a:t>
          </a:r>
          <a:endParaRPr lang="ru-RU" sz="1400" kern="1200" dirty="0">
            <a:solidFill>
              <a:schemeClr val="bg1"/>
            </a:solidFill>
            <a:latin typeface="Arial Narrow" panose="020B0606020202030204" pitchFamily="34" charset="0"/>
          </a:endParaRPr>
        </a:p>
      </dsp:txBody>
      <dsp:txXfrm>
        <a:off x="354237" y="252355"/>
        <a:ext cx="3392098" cy="504710"/>
      </dsp:txXfrm>
    </dsp:sp>
    <dsp:sp modelId="{AAB07EBC-5AE9-4B96-B209-E58E53B2B8D0}">
      <dsp:nvSpPr>
        <dsp:cNvPr id="0" name=""/>
        <dsp:cNvSpPr/>
      </dsp:nvSpPr>
      <dsp:spPr>
        <a:xfrm>
          <a:off x="38793" y="189266"/>
          <a:ext cx="630887" cy="630887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tx1">
              <a:lumMod val="90000"/>
              <a:lumOff val="1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7970176-876F-4AC4-BB18-3C2A816C896B}">
      <dsp:nvSpPr>
        <dsp:cNvPr id="0" name=""/>
        <dsp:cNvSpPr/>
      </dsp:nvSpPr>
      <dsp:spPr>
        <a:xfrm>
          <a:off x="537699" y="1009420"/>
          <a:ext cx="3208635" cy="504710"/>
        </a:xfrm>
        <a:prstGeom prst="rect">
          <a:avLst/>
        </a:prstGeom>
        <a:solidFill>
          <a:schemeClr val="tx1">
            <a:lumMod val="75000"/>
            <a:lumOff val="2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0614" tIns="35560" rIns="35560" bIns="3556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latin typeface="Arial Narrow" panose="020B0606020202030204" pitchFamily="34" charset="0"/>
            </a:rPr>
            <a:t>Алтайский, Красноярский</a:t>
          </a:r>
          <a:endParaRPr lang="ru-RU" sz="1400" kern="1200" dirty="0">
            <a:latin typeface="Arial Narrow" panose="020B0606020202030204" pitchFamily="34" charset="0"/>
          </a:endParaRPr>
        </a:p>
      </dsp:txBody>
      <dsp:txXfrm>
        <a:off x="537699" y="1009420"/>
        <a:ext cx="3208635" cy="504710"/>
      </dsp:txXfrm>
    </dsp:sp>
    <dsp:sp modelId="{3A5B624B-79B3-40B0-B511-341B40984C67}">
      <dsp:nvSpPr>
        <dsp:cNvPr id="0" name=""/>
        <dsp:cNvSpPr/>
      </dsp:nvSpPr>
      <dsp:spPr>
        <a:xfrm>
          <a:off x="222255" y="946331"/>
          <a:ext cx="630887" cy="630887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tx1">
              <a:lumMod val="90000"/>
              <a:lumOff val="1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09E2F5F-D57C-4758-85ED-87CAC06DFB0C}">
      <dsp:nvSpPr>
        <dsp:cNvPr id="0" name=""/>
        <dsp:cNvSpPr/>
      </dsp:nvSpPr>
      <dsp:spPr>
        <a:xfrm>
          <a:off x="354237" y="1766485"/>
          <a:ext cx="3392098" cy="504710"/>
        </a:xfrm>
        <a:prstGeom prst="rect">
          <a:avLst/>
        </a:prstGeom>
        <a:solidFill>
          <a:schemeClr val="tx1">
            <a:lumMod val="75000"/>
            <a:lumOff val="2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0614" tIns="35560" rIns="35560" bIns="3556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latin typeface="Arial Narrow" panose="020B0606020202030204" pitchFamily="34" charset="0"/>
            </a:rPr>
            <a:t>Алтай, САХА (Якутия)</a:t>
          </a:r>
          <a:endParaRPr lang="ru-RU" sz="1400" kern="1200" dirty="0">
            <a:latin typeface="Arial Narrow" panose="020B0606020202030204" pitchFamily="34" charset="0"/>
          </a:endParaRPr>
        </a:p>
      </dsp:txBody>
      <dsp:txXfrm>
        <a:off x="354237" y="1766485"/>
        <a:ext cx="3392098" cy="504710"/>
      </dsp:txXfrm>
    </dsp:sp>
    <dsp:sp modelId="{F369647A-E391-4DBD-831B-E219E7798D83}">
      <dsp:nvSpPr>
        <dsp:cNvPr id="0" name=""/>
        <dsp:cNvSpPr/>
      </dsp:nvSpPr>
      <dsp:spPr>
        <a:xfrm>
          <a:off x="38793" y="1703396"/>
          <a:ext cx="630887" cy="630887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tx1">
              <a:lumMod val="90000"/>
              <a:lumOff val="1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71204E1-F3E8-49D5-84D1-0F546DB5E629}">
      <dsp:nvSpPr>
        <dsp:cNvPr id="0" name=""/>
        <dsp:cNvSpPr/>
      </dsp:nvSpPr>
      <dsp:spPr>
        <a:xfrm>
          <a:off x="111895" y="0"/>
          <a:ext cx="5087240" cy="5087240"/>
        </a:xfrm>
        <a:prstGeom prst="triangle">
          <a:avLst/>
        </a:prstGeom>
        <a:solidFill>
          <a:schemeClr val="accent5">
            <a:lumMod val="60000"/>
            <a:lumOff val="40000"/>
          </a:schemeClr>
        </a:solidFill>
        <a:ln w="38100" cap="flat" cmpd="sng" algn="ctr">
          <a:solidFill>
            <a:schemeClr val="tx2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AFBD200-1031-4056-8E9D-5818D5005CDD}">
      <dsp:nvSpPr>
        <dsp:cNvPr id="0" name=""/>
        <dsp:cNvSpPr/>
      </dsp:nvSpPr>
      <dsp:spPr>
        <a:xfrm>
          <a:off x="2923440" y="325456"/>
          <a:ext cx="3306706" cy="487728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rgbClr val="153943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обсуждение проблемных вопросов</a:t>
          </a:r>
          <a:endParaRPr lang="ru-RU" sz="1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947249" y="349265"/>
        <a:ext cx="3259088" cy="440110"/>
      </dsp:txXfrm>
    </dsp:sp>
    <dsp:sp modelId="{AD818983-2EA7-465F-A3DA-0E4DD5C9F405}">
      <dsp:nvSpPr>
        <dsp:cNvPr id="0" name=""/>
        <dsp:cNvSpPr/>
      </dsp:nvSpPr>
      <dsp:spPr>
        <a:xfrm>
          <a:off x="2923440" y="991521"/>
          <a:ext cx="3306706" cy="295596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rgbClr val="153943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исчерпывающие ответы</a:t>
          </a:r>
          <a:endParaRPr lang="ru-RU" sz="1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937870" y="1005951"/>
        <a:ext cx="3277846" cy="266736"/>
      </dsp:txXfrm>
    </dsp:sp>
    <dsp:sp modelId="{8BC39978-FFE0-4ABB-A5CB-4A964FE0C7DB}">
      <dsp:nvSpPr>
        <dsp:cNvPr id="0" name=""/>
        <dsp:cNvSpPr/>
      </dsp:nvSpPr>
      <dsp:spPr>
        <a:xfrm>
          <a:off x="2923440" y="1434986"/>
          <a:ext cx="3306706" cy="1325238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rgbClr val="153943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информация о результатах контрольно-надзорной деятельности по завершению отчетных периодов</a:t>
          </a:r>
          <a:endParaRPr lang="ru-RU" sz="1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988133" y="1499679"/>
        <a:ext cx="3177320" cy="1195852"/>
      </dsp:txXfrm>
    </dsp:sp>
    <dsp:sp modelId="{506BA12F-3C4B-4E1E-BB70-E7C03E3B0D07}">
      <dsp:nvSpPr>
        <dsp:cNvPr id="0" name=""/>
        <dsp:cNvSpPr/>
      </dsp:nvSpPr>
      <dsp:spPr>
        <a:xfrm>
          <a:off x="2923440" y="2925709"/>
          <a:ext cx="3306706" cy="1184499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rgbClr val="153943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анализ поднадзорными организациями  результатов проверок аналогичных объектов </a:t>
          </a:r>
        </a:p>
      </dsp:txBody>
      <dsp:txXfrm>
        <a:off x="2981262" y="2983531"/>
        <a:ext cx="3191062" cy="1068855"/>
      </dsp:txXfrm>
    </dsp:sp>
    <dsp:sp modelId="{52A96307-52FA-4101-A0C6-C51AA1741E7B}">
      <dsp:nvSpPr>
        <dsp:cNvPr id="0" name=""/>
        <dsp:cNvSpPr/>
      </dsp:nvSpPr>
      <dsp:spPr>
        <a:xfrm>
          <a:off x="2923440" y="4302233"/>
          <a:ext cx="3306706" cy="590858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rgbClr val="153943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повышение уровня безопасности</a:t>
          </a:r>
        </a:p>
      </dsp:txBody>
      <dsp:txXfrm>
        <a:off x="2952283" y="4331076"/>
        <a:ext cx="3249020" cy="53317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 bwMode="auto">
          <a:xfrm>
            <a:off x="1" y="0"/>
            <a:ext cx="2943225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5545" tIns="47773" rIns="95545" bIns="47773" numCol="1" anchor="t" anchorCtr="0" compatLnSpc="1">
            <a:prstTxWarp prst="textNoShape">
              <a:avLst/>
            </a:prstTxWarp>
          </a:bodyPr>
          <a:lstStyle>
            <a:lvl1pPr defTabSz="955558">
              <a:defRPr sz="1300" b="0">
                <a:latin typeface="Calibri" pitchFamily="34" charset="0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 bwMode="auto">
          <a:xfrm>
            <a:off x="3851276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5545" tIns="47773" rIns="95545" bIns="47773" numCol="1" anchor="t" anchorCtr="0" compatLnSpc="1">
            <a:prstTxWarp prst="textNoShape">
              <a:avLst/>
            </a:prstTxWarp>
          </a:bodyPr>
          <a:lstStyle>
            <a:lvl1pPr algn="r" defTabSz="955558">
              <a:defRPr sz="1300" b="0">
                <a:latin typeface="Calibri" pitchFamily="34" charset="0"/>
              </a:defRPr>
            </a:lvl1pPr>
          </a:lstStyle>
          <a:p>
            <a:pPr>
              <a:defRPr/>
            </a:pPr>
            <a:fld id="{09091DC9-20DA-4F5F-8AF0-660CA5BA97CC}" type="datetimeFigureOut">
              <a:rPr lang="ru-RU"/>
              <a:pPr>
                <a:defRPr/>
              </a:pPr>
              <a:t>19.05.2026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 bwMode="auto">
          <a:xfrm>
            <a:off x="1" y="9431338"/>
            <a:ext cx="2943225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5545" tIns="47773" rIns="95545" bIns="47773" numCol="1" anchor="b" anchorCtr="0" compatLnSpc="1">
            <a:prstTxWarp prst="textNoShape">
              <a:avLst/>
            </a:prstTxWarp>
          </a:bodyPr>
          <a:lstStyle>
            <a:lvl1pPr defTabSz="955558">
              <a:defRPr sz="1300" b="0">
                <a:latin typeface="Calibri" pitchFamily="34" charset="0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 bwMode="auto">
          <a:xfrm>
            <a:off x="3851276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5545" tIns="47773" rIns="95545" bIns="47773" numCol="1" anchor="b" anchorCtr="0" compatLnSpc="1">
            <a:prstTxWarp prst="textNoShape">
              <a:avLst/>
            </a:prstTxWarp>
          </a:bodyPr>
          <a:lstStyle>
            <a:lvl1pPr algn="r" defTabSz="955558">
              <a:defRPr sz="1300" b="0">
                <a:latin typeface="Calibri" pitchFamily="34" charset="0"/>
              </a:defRPr>
            </a:lvl1pPr>
          </a:lstStyle>
          <a:p>
            <a:pPr>
              <a:defRPr/>
            </a:pPr>
            <a:fld id="{AC69847F-BC6D-415A-AB81-28E2AF014291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95253993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 bwMode="auto">
          <a:xfrm>
            <a:off x="1" y="0"/>
            <a:ext cx="2943225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5545" tIns="47773" rIns="95545" bIns="47773" numCol="1" anchor="t" anchorCtr="0" compatLnSpc="1">
            <a:prstTxWarp prst="textNoShape">
              <a:avLst/>
            </a:prstTxWarp>
          </a:bodyPr>
          <a:lstStyle>
            <a:lvl1pPr defTabSz="955558">
              <a:defRPr sz="1300" b="0">
                <a:latin typeface="Calibri" pitchFamily="34" charset="0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 bwMode="auto">
          <a:xfrm>
            <a:off x="3851276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5545" tIns="47773" rIns="95545" bIns="47773" numCol="1" anchor="t" anchorCtr="0" compatLnSpc="1">
            <a:prstTxWarp prst="textNoShape">
              <a:avLst/>
            </a:prstTxWarp>
          </a:bodyPr>
          <a:lstStyle>
            <a:lvl1pPr algn="r" defTabSz="955558">
              <a:defRPr sz="1300" b="0">
                <a:latin typeface="Calibri" pitchFamily="34" charset="0"/>
              </a:defRPr>
            </a:lvl1pPr>
          </a:lstStyle>
          <a:p>
            <a:pPr>
              <a:defRPr/>
            </a:pPr>
            <a:fld id="{8FF5D2E2-43B2-4BBD-B40E-45E46A5417D4}" type="datetimeFigureOut">
              <a:rPr lang="ru-RU"/>
              <a:pPr>
                <a:defRPr/>
              </a:pPr>
              <a:t>19.05.2026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711200" y="742950"/>
            <a:ext cx="5378450" cy="3724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29" tIns="45715" rIns="91429" bIns="45715" rtlCol="0" anchor="ctr"/>
          <a:lstStyle/>
          <a:p>
            <a:pPr lvl="0"/>
            <a:endParaRPr lang="ru-RU" noProof="0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 bwMode="auto">
          <a:xfrm>
            <a:off x="677863" y="4714875"/>
            <a:ext cx="5441950" cy="447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5545" tIns="47773" rIns="95545" bIns="4777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noProof="0"/>
              <a:t>Образец текста</a:t>
            </a:r>
          </a:p>
          <a:p>
            <a:pPr lvl="1"/>
            <a:r>
              <a:rPr lang="ru-RU" noProof="0"/>
              <a:t>Второй уровень</a:t>
            </a:r>
          </a:p>
          <a:p>
            <a:pPr lvl="2"/>
            <a:r>
              <a:rPr lang="ru-RU" noProof="0"/>
              <a:t>Третий уровень</a:t>
            </a:r>
          </a:p>
          <a:p>
            <a:pPr lvl="3"/>
            <a:r>
              <a:rPr lang="ru-RU" noProof="0"/>
              <a:t>Четвертый уровень</a:t>
            </a:r>
          </a:p>
          <a:p>
            <a:pPr lvl="4"/>
            <a:r>
              <a:rPr lang="ru-RU" noProof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 bwMode="auto">
          <a:xfrm>
            <a:off x="1" y="9431338"/>
            <a:ext cx="2943225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5545" tIns="47773" rIns="95545" bIns="47773" numCol="1" anchor="b" anchorCtr="0" compatLnSpc="1">
            <a:prstTxWarp prst="textNoShape">
              <a:avLst/>
            </a:prstTxWarp>
          </a:bodyPr>
          <a:lstStyle>
            <a:lvl1pPr defTabSz="955558">
              <a:defRPr sz="1300" b="0">
                <a:latin typeface="Calibri" pitchFamily="34" charset="0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 bwMode="auto">
          <a:xfrm>
            <a:off x="3851276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5545" tIns="47773" rIns="95545" bIns="47773" numCol="1" anchor="b" anchorCtr="0" compatLnSpc="1">
            <a:prstTxWarp prst="textNoShape">
              <a:avLst/>
            </a:prstTxWarp>
          </a:bodyPr>
          <a:lstStyle>
            <a:lvl1pPr algn="r" defTabSz="955558">
              <a:defRPr sz="1300" b="0">
                <a:latin typeface="Calibri" pitchFamily="34" charset="0"/>
              </a:defRPr>
            </a:lvl1pPr>
          </a:lstStyle>
          <a:p>
            <a:pPr>
              <a:defRPr/>
            </a:pPr>
            <a:fld id="{5DC1EF62-428B-4A55-8A49-29D4D214BF1B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22636425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711200" y="742950"/>
            <a:ext cx="5378450" cy="3724275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3746758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711200" y="742950"/>
            <a:ext cx="5378450" cy="3724275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222620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711200" y="742950"/>
            <a:ext cx="5378450" cy="3724275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222620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711200" y="742950"/>
            <a:ext cx="5378450" cy="3724275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222620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711200" y="742950"/>
            <a:ext cx="5378450" cy="3724275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222620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711200" y="742950"/>
            <a:ext cx="5378450" cy="3724275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222620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222620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711200" y="742950"/>
            <a:ext cx="5378450" cy="3724275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222620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711200" y="742950"/>
            <a:ext cx="5378450" cy="3724275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222620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711200" y="742950"/>
            <a:ext cx="5378450" cy="3724275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222620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42950" y="2130432"/>
            <a:ext cx="84201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F6385F8-3910-43C4-A054-1DACB998716F}" type="datetime1">
              <a:rPr lang="ru-RU" smtClean="0"/>
              <a:t>19.05.2026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/>
              <a:t>Слайд №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CF3A0CE-FB47-4628-AF62-2D67A550A453}" type="slidenum">
              <a:rPr lang="ru-RU" smtClean="0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88082621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F6385F8-3910-43C4-A054-1DACB998716F}" type="datetime1">
              <a:rPr lang="ru-RU" smtClean="0"/>
              <a:t>19.05.2026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/>
              <a:t>Слайд №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CF3A0CE-FB47-4628-AF62-2D67A550A453}" type="slidenum">
              <a:rPr lang="ru-RU" smtClean="0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6054426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780337" y="274645"/>
            <a:ext cx="2414588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6578" y="274645"/>
            <a:ext cx="7078663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F6385F8-3910-43C4-A054-1DACB998716F}" type="datetime1">
              <a:rPr lang="ru-RU" smtClean="0"/>
              <a:t>19.05.2026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/>
              <a:t>Слайд №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CF3A0CE-FB47-4628-AF62-2D67A550A453}" type="slidenum">
              <a:rPr lang="ru-RU" smtClean="0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92383731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F6385F8-3910-43C4-A054-1DACB998716F}" type="datetime1">
              <a:rPr lang="ru-RU" smtClean="0"/>
              <a:t>19.05.2026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/>
              <a:t>Слайд №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CF3A0CE-FB47-4628-AF62-2D67A550A453}" type="slidenum">
              <a:rPr lang="ru-RU" smtClean="0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84501159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82506" y="4406907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F6385F8-3910-43C4-A054-1DACB998716F}" type="datetime1">
              <a:rPr lang="ru-RU" smtClean="0"/>
              <a:t>19.05.2026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/>
              <a:t>Слайд №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CF3A0CE-FB47-4628-AF62-2D67A550A453}" type="slidenum">
              <a:rPr lang="ru-RU" smtClean="0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7033699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536575" y="1600206"/>
            <a:ext cx="474662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448300" y="1600206"/>
            <a:ext cx="474662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F6385F8-3910-43C4-A054-1DACB998716F}" type="datetime1">
              <a:rPr lang="ru-RU" smtClean="0"/>
              <a:t>19.05.2026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/>
              <a:t>Слайд №</a:t>
            </a:r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CF3A0CE-FB47-4628-AF62-2D67A550A453}" type="slidenum">
              <a:rPr lang="ru-RU" smtClean="0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66320547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5032114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5032114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F6385F8-3910-43C4-A054-1DACB998716F}" type="datetime1">
              <a:rPr lang="ru-RU" smtClean="0"/>
              <a:t>19.05.2026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/>
              <a:t>Слайд №</a:t>
            </a:r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CF3A0CE-FB47-4628-AF62-2D67A550A453}" type="slidenum">
              <a:rPr lang="ru-RU" smtClean="0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95521465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F6385F8-3910-43C4-A054-1DACB998716F}" type="datetime1">
              <a:rPr lang="ru-RU" smtClean="0"/>
              <a:t>19.05.2026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/>
              <a:t>Слайд №</a:t>
            </a:r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CF3A0CE-FB47-4628-AF62-2D67A550A453}" type="slidenum">
              <a:rPr lang="ru-RU" smtClean="0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04793157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F6385F8-3910-43C4-A054-1DACB998716F}" type="datetime1">
              <a:rPr lang="ru-RU" smtClean="0"/>
              <a:t>19.05.2026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/>
              <a:t>Слайд №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CF3A0CE-FB47-4628-AF62-2D67A550A453}" type="slidenum">
              <a:rPr lang="ru-RU" smtClean="0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39161252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72972" y="273057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95300" y="1435103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F6385F8-3910-43C4-A054-1DACB998716F}" type="datetime1">
              <a:rPr lang="ru-RU" smtClean="0"/>
              <a:t>19.05.2026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/>
              <a:t>Слайд №</a:t>
            </a:r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CF3A0CE-FB47-4628-AF62-2D67A550A453}" type="slidenum">
              <a:rPr lang="ru-RU" smtClean="0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29190379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F6385F8-3910-43C4-A054-1DACB998716F}" type="datetime1">
              <a:rPr lang="ru-RU" smtClean="0"/>
              <a:t>19.05.2026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/>
              <a:t>Слайд №</a:t>
            </a:r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CF3A0CE-FB47-4628-AF62-2D67A550A453}" type="slidenum">
              <a:rPr lang="ru-RU" smtClean="0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45689339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vmlDrawing" Target="../drawings/vmlDrawing1.v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17" Type="http://schemas.openxmlformats.org/officeDocument/2006/relationships/image" Target="../media/image1.e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1.bin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ags" Target="../tags/tag3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ags" Target="../tags/tag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95300" y="1600206"/>
            <a:ext cx="8915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95300" y="6356357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9F6385F8-3910-43C4-A054-1DACB998716F}" type="datetime1">
              <a:rPr lang="ru-RU" smtClean="0"/>
              <a:t>19.05.2026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384550" y="6356357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r>
              <a:rPr lang="ru-RU" smtClean="0"/>
              <a:t>Слайд №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7099300" y="6356357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9CF3A0CE-FB47-4628-AF62-2D67A550A453}" type="slidenum">
              <a:rPr lang="ru-RU" smtClean="0"/>
              <a:pPr>
                <a:defRPr/>
              </a:pPr>
              <a:t>‹#›</a:t>
            </a:fld>
            <a:endParaRPr lang="ru-RU" dirty="0"/>
          </a:p>
        </p:txBody>
      </p:sp>
      <p:graphicFrame>
        <p:nvGraphicFramePr>
          <p:cNvPr id="7" name="Объект 6" hidden="1">
            <a:extLst>
              <a:ext uri="{FF2B5EF4-FFF2-40B4-BE49-F238E27FC236}">
                <a16:creationId xmlns:a16="http://schemas.microsoft.com/office/drawing/2014/main" xmlns="" id="{D2188727-96D6-4DD2-BBAA-E46E82FD7651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4"/>
            </p:custDataLst>
            <p:extLst>
              <p:ext uri="{D42A27DB-BD31-4B8C-83A1-F6EECF244321}">
                <p14:modId xmlns:p14="http://schemas.microsoft.com/office/powerpoint/2010/main" val="486712844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197" name="Слайд think-cell" r:id="rId16" imgW="443" imgH="443" progId="TCLayout.ActiveDocument.1">
                  <p:embed/>
                </p:oleObj>
              </mc:Choice>
              <mc:Fallback>
                <p:oleObj name="Слайд think-cell" r:id="rId16" imgW="443" imgH="443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Прямоугольник 7" hidden="1">
            <a:extLst>
              <a:ext uri="{FF2B5EF4-FFF2-40B4-BE49-F238E27FC236}">
                <a16:creationId xmlns:a16="http://schemas.microsoft.com/office/drawing/2014/main" xmlns="" id="{0758FAD8-99FF-46E4-8FE2-B6967A8D7C9B}"/>
              </a:ext>
            </a:extLst>
          </p:cNvPr>
          <p:cNvSpPr/>
          <p:nvPr userDrawn="1">
            <p:custDataLst>
              <p:tags r:id="rId15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numCol="1" spcCol="0" rtlCol="0" anchor="ctr" anchorCtr="0">
            <a:noAutofit/>
          </a:bodyPr>
          <a:lstStyle/>
          <a:p>
            <a:pPr marL="0" lvl="0" indent="0" algn="ctr"/>
            <a:endParaRPr lang="ru-RU" sz="4400" b="0" i="0" baseline="0" dirty="0">
              <a:latin typeface="Calibri" panose="020F0502020204030204" pitchFamily="34" charset="0"/>
              <a:ea typeface="+mj-ea"/>
              <a:cs typeface="+mj-cs"/>
              <a:sym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172047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ransition>
    <p:cut/>
  </p:transition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tags" Target="../tags/tag5.xml"/><Relationship Id="rId7" Type="http://schemas.openxmlformats.org/officeDocument/2006/relationships/image" Target="../media/image1.emf"/><Relationship Id="rId2" Type="http://schemas.openxmlformats.org/officeDocument/2006/relationships/tags" Target="../tags/tag4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2.bin"/><Relationship Id="rId5" Type="http://schemas.openxmlformats.org/officeDocument/2006/relationships/notesSlide" Target="../notesSlides/notesSlide1.xml"/><Relationship Id="rId4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13" Type="http://schemas.openxmlformats.org/officeDocument/2006/relationships/diagramColors" Target="../diagrams/colors2.xml"/><Relationship Id="rId3" Type="http://schemas.openxmlformats.org/officeDocument/2006/relationships/tags" Target="../tags/tag23.xml"/><Relationship Id="rId7" Type="http://schemas.openxmlformats.org/officeDocument/2006/relationships/oleObject" Target="../embeddings/oleObject11.bin"/><Relationship Id="rId12" Type="http://schemas.openxmlformats.org/officeDocument/2006/relationships/diagramQuickStyle" Target="../diagrams/quickStyle2.xml"/><Relationship Id="rId2" Type="http://schemas.openxmlformats.org/officeDocument/2006/relationships/tags" Target="../tags/tag22.xml"/><Relationship Id="rId1" Type="http://schemas.openxmlformats.org/officeDocument/2006/relationships/vmlDrawing" Target="../drawings/vmlDrawing11.vml"/><Relationship Id="rId6" Type="http://schemas.openxmlformats.org/officeDocument/2006/relationships/image" Target="../media/image11.jpeg"/><Relationship Id="rId11" Type="http://schemas.openxmlformats.org/officeDocument/2006/relationships/diagramLayout" Target="../diagrams/layout2.xml"/><Relationship Id="rId5" Type="http://schemas.openxmlformats.org/officeDocument/2006/relationships/notesSlide" Target="../notesSlides/notesSlide10.xml"/><Relationship Id="rId10" Type="http://schemas.openxmlformats.org/officeDocument/2006/relationships/diagramData" Target="../diagrams/data2.xml"/><Relationship Id="rId4" Type="http://schemas.openxmlformats.org/officeDocument/2006/relationships/slideLayout" Target="../slideLayouts/slideLayout2.xml"/><Relationship Id="rId9" Type="http://schemas.openxmlformats.org/officeDocument/2006/relationships/image" Target="../media/image2.png"/><Relationship Id="rId14" Type="http://schemas.microsoft.com/office/2007/relationships/diagramDrawing" Target="../diagrams/drawing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tags" Target="../tags/tag7.xml"/><Relationship Id="rId7" Type="http://schemas.openxmlformats.org/officeDocument/2006/relationships/image" Target="../media/image1.emf"/><Relationship Id="rId2" Type="http://schemas.openxmlformats.org/officeDocument/2006/relationships/tags" Target="../tags/tag6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3.bin"/><Relationship Id="rId5" Type="http://schemas.openxmlformats.org/officeDocument/2006/relationships/notesSlide" Target="../notesSlides/notesSlide2.xml"/><Relationship Id="rId4" Type="http://schemas.openxmlformats.org/officeDocument/2006/relationships/slideLayout" Target="../slideLayouts/slideLayout2.xml"/><Relationship Id="rId9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13" Type="http://schemas.openxmlformats.org/officeDocument/2006/relationships/diagramColors" Target="../diagrams/colors1.xml"/><Relationship Id="rId18" Type="http://schemas.openxmlformats.org/officeDocument/2006/relationships/image" Target="../media/image8.jpeg"/><Relationship Id="rId3" Type="http://schemas.openxmlformats.org/officeDocument/2006/relationships/tags" Target="../tags/tag9.xml"/><Relationship Id="rId7" Type="http://schemas.openxmlformats.org/officeDocument/2006/relationships/oleObject" Target="../embeddings/oleObject4.bin"/><Relationship Id="rId12" Type="http://schemas.openxmlformats.org/officeDocument/2006/relationships/diagramQuickStyle" Target="../diagrams/quickStyle1.xml"/><Relationship Id="rId17" Type="http://schemas.openxmlformats.org/officeDocument/2006/relationships/image" Target="../media/image7.jpeg"/><Relationship Id="rId2" Type="http://schemas.openxmlformats.org/officeDocument/2006/relationships/tags" Target="../tags/tag8.xml"/><Relationship Id="rId16" Type="http://schemas.openxmlformats.org/officeDocument/2006/relationships/image" Target="../media/image6.png"/><Relationship Id="rId1" Type="http://schemas.openxmlformats.org/officeDocument/2006/relationships/vmlDrawing" Target="../drawings/vmlDrawing4.vml"/><Relationship Id="rId6" Type="http://schemas.openxmlformats.org/officeDocument/2006/relationships/image" Target="../media/image4.png"/><Relationship Id="rId11" Type="http://schemas.openxmlformats.org/officeDocument/2006/relationships/diagramLayout" Target="../diagrams/layout1.xml"/><Relationship Id="rId5" Type="http://schemas.openxmlformats.org/officeDocument/2006/relationships/notesSlide" Target="../notesSlides/notesSlide3.xml"/><Relationship Id="rId15" Type="http://schemas.openxmlformats.org/officeDocument/2006/relationships/image" Target="../media/image5.jpeg"/><Relationship Id="rId10" Type="http://schemas.openxmlformats.org/officeDocument/2006/relationships/diagramData" Target="../diagrams/data1.xml"/><Relationship Id="rId19" Type="http://schemas.openxmlformats.org/officeDocument/2006/relationships/image" Target="../media/image9.jpeg"/><Relationship Id="rId4" Type="http://schemas.openxmlformats.org/officeDocument/2006/relationships/slideLayout" Target="../slideLayouts/slideLayout2.xml"/><Relationship Id="rId9" Type="http://schemas.openxmlformats.org/officeDocument/2006/relationships/image" Target="../media/image2.png"/><Relationship Id="rId14" Type="http://schemas.microsoft.com/office/2007/relationships/diagramDrawing" Target="../diagrams/drawing1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tags" Target="../tags/tag11.xml"/><Relationship Id="rId7" Type="http://schemas.openxmlformats.org/officeDocument/2006/relationships/image" Target="../media/image1.emf"/><Relationship Id="rId2" Type="http://schemas.openxmlformats.org/officeDocument/2006/relationships/tags" Target="../tags/tag10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5.bin"/><Relationship Id="rId5" Type="http://schemas.openxmlformats.org/officeDocument/2006/relationships/notesSlide" Target="../notesSlides/notesSlide4.xml"/><Relationship Id="rId4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tags" Target="../tags/tag13.xml"/><Relationship Id="rId7" Type="http://schemas.openxmlformats.org/officeDocument/2006/relationships/image" Target="../media/image1.emf"/><Relationship Id="rId2" Type="http://schemas.openxmlformats.org/officeDocument/2006/relationships/tags" Target="../tags/tag12.xml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6.bin"/><Relationship Id="rId5" Type="http://schemas.openxmlformats.org/officeDocument/2006/relationships/notesSlide" Target="../notesSlides/notesSlide5.xml"/><Relationship Id="rId4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tags" Target="../tags/tag15.xml"/><Relationship Id="rId7" Type="http://schemas.openxmlformats.org/officeDocument/2006/relationships/image" Target="../media/image1.emf"/><Relationship Id="rId2" Type="http://schemas.openxmlformats.org/officeDocument/2006/relationships/tags" Target="../tags/tag14.xml"/><Relationship Id="rId1" Type="http://schemas.openxmlformats.org/officeDocument/2006/relationships/vmlDrawing" Target="../drawings/vmlDrawing7.vml"/><Relationship Id="rId6" Type="http://schemas.openxmlformats.org/officeDocument/2006/relationships/oleObject" Target="../embeddings/oleObject7.bin"/><Relationship Id="rId5" Type="http://schemas.openxmlformats.org/officeDocument/2006/relationships/notesSlide" Target="../notesSlides/notesSlide6.xml"/><Relationship Id="rId4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tags" Target="../tags/tag17.xml"/><Relationship Id="rId7" Type="http://schemas.openxmlformats.org/officeDocument/2006/relationships/image" Target="../media/image1.emf"/><Relationship Id="rId2" Type="http://schemas.openxmlformats.org/officeDocument/2006/relationships/tags" Target="../tags/tag16.xml"/><Relationship Id="rId1" Type="http://schemas.openxmlformats.org/officeDocument/2006/relationships/vmlDrawing" Target="../drawings/vmlDrawing8.vml"/><Relationship Id="rId6" Type="http://schemas.openxmlformats.org/officeDocument/2006/relationships/oleObject" Target="../embeddings/oleObject8.bin"/><Relationship Id="rId5" Type="http://schemas.openxmlformats.org/officeDocument/2006/relationships/notesSlide" Target="../notesSlides/notesSlide7.xml"/><Relationship Id="rId4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tags" Target="../tags/tag19.xml"/><Relationship Id="rId7" Type="http://schemas.openxmlformats.org/officeDocument/2006/relationships/image" Target="../media/image1.emf"/><Relationship Id="rId2" Type="http://schemas.openxmlformats.org/officeDocument/2006/relationships/tags" Target="../tags/tag18.xml"/><Relationship Id="rId1" Type="http://schemas.openxmlformats.org/officeDocument/2006/relationships/vmlDrawing" Target="../drawings/vmlDrawing9.vml"/><Relationship Id="rId6" Type="http://schemas.openxmlformats.org/officeDocument/2006/relationships/oleObject" Target="../embeddings/oleObject9.bin"/><Relationship Id="rId5" Type="http://schemas.openxmlformats.org/officeDocument/2006/relationships/notesSlide" Target="../notesSlides/notesSlide8.xml"/><Relationship Id="rId4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hyperlink" Target="http://www.gosuslugi.ru/" TargetMode="External"/><Relationship Id="rId3" Type="http://schemas.openxmlformats.org/officeDocument/2006/relationships/tags" Target="../tags/tag21.xml"/><Relationship Id="rId7" Type="http://schemas.openxmlformats.org/officeDocument/2006/relationships/image" Target="../media/image1.emf"/><Relationship Id="rId2" Type="http://schemas.openxmlformats.org/officeDocument/2006/relationships/tags" Target="../tags/tag20.xml"/><Relationship Id="rId1" Type="http://schemas.openxmlformats.org/officeDocument/2006/relationships/vmlDrawing" Target="../drawings/vmlDrawing10.vml"/><Relationship Id="rId6" Type="http://schemas.openxmlformats.org/officeDocument/2006/relationships/oleObject" Target="../embeddings/oleObject10.bin"/><Relationship Id="rId5" Type="http://schemas.openxmlformats.org/officeDocument/2006/relationships/notesSlide" Target="../notesSlides/notesSlide9.xml"/><Relationship Id="rId10" Type="http://schemas.openxmlformats.org/officeDocument/2006/relationships/image" Target="../media/image2.png"/><Relationship Id="rId4" Type="http://schemas.openxmlformats.org/officeDocument/2006/relationships/slideLayout" Target="../slideLayouts/slideLayout2.xml"/><Relationship Id="rId9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Объект 4" hidden="1">
            <a:extLst>
              <a:ext uri="{FF2B5EF4-FFF2-40B4-BE49-F238E27FC236}">
                <a16:creationId xmlns:a16="http://schemas.microsoft.com/office/drawing/2014/main" xmlns="" id="{9FBD7EB6-6836-4930-BBEE-6F52CA87AE74}"/>
              </a:ext>
            </a:extLst>
          </p:cNvPr>
          <p:cNvGraphicFramePr>
            <a:graphicFrameLocks noChangeAspect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301177705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21" name="Слайд think-cell" r:id="rId6" imgW="443" imgH="443" progId="TCLayout.ActiveDocument.1">
                  <p:embed/>
                </p:oleObj>
              </mc:Choice>
              <mc:Fallback>
                <p:oleObj name="Слайд think-cell" r:id="rId6" imgW="443" imgH="443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Прямоугольник 2" hidden="1">
            <a:extLst>
              <a:ext uri="{FF2B5EF4-FFF2-40B4-BE49-F238E27FC236}">
                <a16:creationId xmlns:a16="http://schemas.microsoft.com/office/drawing/2014/main" xmlns="" id="{FC32112C-6258-4DAD-963F-B0D13D7ECCB6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numCol="1" spcCol="0" rtlCol="0" anchor="ctr" anchorCtr="0">
            <a:noAutofit/>
          </a:bodyPr>
          <a:lstStyle/>
          <a:p>
            <a:pPr algn="ctr"/>
            <a:endParaRPr lang="ru-RU" sz="2800" dirty="0">
              <a:latin typeface="Times New Roman" panose="02020603050405020304" pitchFamily="18" charset="0"/>
              <a:ea typeface="+mj-ea"/>
              <a:cs typeface="Times New Roman" panose="02020603050405020304" pitchFamily="18" charset="0"/>
              <a:sym typeface="Times New Roman" panose="02020603050405020304" pitchFamily="18" charset="0"/>
            </a:endParaRPr>
          </a:p>
        </p:txBody>
      </p:sp>
      <p:sp>
        <p:nvSpPr>
          <p:cNvPr id="15365" name="Подзаголовок 2"/>
          <p:cNvSpPr>
            <a:spLocks noGrp="1"/>
          </p:cNvSpPr>
          <p:nvPr>
            <p:ph type="subTitle" idx="4294967295"/>
          </p:nvPr>
        </p:nvSpPr>
        <p:spPr>
          <a:xfrm>
            <a:off x="179034" y="5517232"/>
            <a:ext cx="9150350" cy="1080120"/>
          </a:xfrm>
        </p:spPr>
        <p:txBody>
          <a:bodyPr>
            <a:noAutofit/>
          </a:bodyPr>
          <a:lstStyle/>
          <a:p>
            <a:pPr marL="0" indent="0">
              <a:spcBef>
                <a:spcPct val="0"/>
              </a:spcBef>
              <a:buNone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Докладчик: исполняющий обязанности</a:t>
            </a:r>
          </a:p>
          <a:p>
            <a:pPr marL="0" indent="0">
              <a:spcBef>
                <a:spcPct val="0"/>
              </a:spcBef>
              <a:buNone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руководителя управления А.А.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Плешивцев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1113" y="1690689"/>
            <a:ext cx="9906000" cy="71437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800" b="0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5670550" y="567635"/>
            <a:ext cx="396297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r">
              <a:lnSpc>
                <a:spcPct val="80000"/>
              </a:lnSpc>
            </a:pPr>
            <a:endParaRPr lang="ru-RU" sz="1600" dirty="0">
              <a:latin typeface="Cambria" pitchFamily="18" charset="0"/>
            </a:endParaRPr>
          </a:p>
          <a:p>
            <a:pPr lvl="0" algn="r">
              <a:lnSpc>
                <a:spcPct val="80000"/>
              </a:lnSpc>
            </a:pPr>
            <a:r>
              <a:rPr lang="ru-RU" sz="1600" dirty="0">
                <a:latin typeface="Cambria" pitchFamily="18" charset="0"/>
              </a:rPr>
              <a:t>Сибирское управление </a:t>
            </a:r>
          </a:p>
          <a:p>
            <a:pPr lvl="0" algn="r">
              <a:lnSpc>
                <a:spcPct val="80000"/>
              </a:lnSpc>
            </a:pPr>
            <a:r>
              <a:rPr lang="ru-RU" sz="1600" dirty="0">
                <a:latin typeface="Cambria" pitchFamily="18" charset="0"/>
              </a:rPr>
              <a:t>Федеральной службы по </a:t>
            </a:r>
          </a:p>
          <a:p>
            <a:pPr lvl="0" algn="r">
              <a:lnSpc>
                <a:spcPct val="80000"/>
              </a:lnSpc>
            </a:pPr>
            <a:r>
              <a:rPr lang="ru-RU" sz="1600" dirty="0">
                <a:latin typeface="Cambria" pitchFamily="18" charset="0"/>
              </a:rPr>
              <a:t>экологическому, технологическому </a:t>
            </a:r>
          </a:p>
          <a:p>
            <a:pPr lvl="0" algn="r">
              <a:lnSpc>
                <a:spcPct val="80000"/>
              </a:lnSpc>
            </a:pPr>
            <a:r>
              <a:rPr lang="ru-RU" sz="1600" dirty="0">
                <a:latin typeface="Cambria" pitchFamily="18" charset="0"/>
              </a:rPr>
              <a:t>и атомному надзору</a:t>
            </a:r>
          </a:p>
        </p:txBody>
      </p:sp>
      <p:grpSp>
        <p:nvGrpSpPr>
          <p:cNvPr id="10" name="Группа 34"/>
          <p:cNvGrpSpPr/>
          <p:nvPr/>
        </p:nvGrpSpPr>
        <p:grpSpPr>
          <a:xfrm>
            <a:off x="0" y="367094"/>
            <a:ext cx="8915400" cy="403541"/>
            <a:chOff x="35496" y="332656"/>
            <a:chExt cx="9107488" cy="419795"/>
          </a:xfrm>
        </p:grpSpPr>
        <p:sp>
          <p:nvSpPr>
            <p:cNvPr id="14" name="Rectangle 16"/>
            <p:cNvSpPr>
              <a:spLocks noChangeArrowheads="1"/>
            </p:cNvSpPr>
            <p:nvPr/>
          </p:nvSpPr>
          <p:spPr bwMode="auto">
            <a:xfrm>
              <a:off x="35496" y="476672"/>
              <a:ext cx="9107488" cy="131763"/>
            </a:xfrm>
            <a:prstGeom prst="rect">
              <a:avLst/>
            </a:prstGeom>
            <a:gradFill rotWithShape="0">
              <a:gsLst>
                <a:gs pos="0">
                  <a:srgbClr val="1F497D">
                    <a:lumMod val="60000"/>
                    <a:lumOff val="40000"/>
                  </a:srgbClr>
                </a:gs>
                <a:gs pos="100000">
                  <a:sysClr val="window" lastClr="FFFFFF">
                    <a:alpha val="5000"/>
                  </a:sysClr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cs typeface="Arial" pitchFamily="34" charset="0"/>
              </a:endParaRPr>
            </a:p>
          </p:txBody>
        </p:sp>
        <p:sp>
          <p:nvSpPr>
            <p:cNvPr id="15" name="Rectangle 16"/>
            <p:cNvSpPr>
              <a:spLocks noChangeArrowheads="1"/>
            </p:cNvSpPr>
            <p:nvPr/>
          </p:nvSpPr>
          <p:spPr bwMode="auto">
            <a:xfrm>
              <a:off x="35496" y="620688"/>
              <a:ext cx="9107488" cy="131763"/>
            </a:xfrm>
            <a:prstGeom prst="rect">
              <a:avLst/>
            </a:prstGeom>
            <a:gradFill rotWithShape="0">
              <a:gsLst>
                <a:gs pos="0">
                  <a:srgbClr val="FF0000"/>
                </a:gs>
                <a:gs pos="100000">
                  <a:sysClr val="window" lastClr="FFFFFF">
                    <a:alpha val="5000"/>
                  </a:sysClr>
                </a:gs>
              </a:gsLst>
              <a:lin ang="0" scaled="1"/>
            </a:gradFill>
            <a:ln>
              <a:noFill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cs typeface="Arial" pitchFamily="34" charset="0"/>
              </a:endParaRPr>
            </a:p>
          </p:txBody>
        </p:sp>
        <p:sp>
          <p:nvSpPr>
            <p:cNvPr id="16" name="Rectangle 16"/>
            <p:cNvSpPr>
              <a:spLocks noChangeArrowheads="1"/>
            </p:cNvSpPr>
            <p:nvPr/>
          </p:nvSpPr>
          <p:spPr bwMode="auto">
            <a:xfrm>
              <a:off x="35496" y="332656"/>
              <a:ext cx="9107488" cy="131763"/>
            </a:xfrm>
            <a:prstGeom prst="rect">
              <a:avLst/>
            </a:prstGeom>
            <a:gradFill rotWithShape="0">
              <a:gsLst>
                <a:gs pos="0">
                  <a:sysClr val="window" lastClr="FFFFFF"/>
                </a:gs>
                <a:gs pos="100000">
                  <a:sysClr val="window" lastClr="FFFFFF">
                    <a:alpha val="5000"/>
                  </a:sysClr>
                </a:gs>
              </a:gsLst>
              <a:lin ang="0" scaled="1"/>
            </a:gradFill>
            <a:ln>
              <a:noFill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cs typeface="Arial" pitchFamily="34" charset="0"/>
              </a:endParaRPr>
            </a:p>
          </p:txBody>
        </p:sp>
      </p:grpSp>
      <p:sp>
        <p:nvSpPr>
          <p:cNvPr id="15367" name="Заголовок 1"/>
          <p:cNvSpPr>
            <a:spLocks/>
          </p:cNvSpPr>
          <p:nvPr/>
        </p:nvSpPr>
        <p:spPr bwMode="auto">
          <a:xfrm>
            <a:off x="1" y="770634"/>
            <a:ext cx="3584847" cy="9914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rIns="0"/>
          <a:lstStyle/>
          <a:p>
            <a:pPr>
              <a:lnSpc>
                <a:spcPct val="80000"/>
              </a:lnSpc>
            </a:pPr>
            <a:endParaRPr lang="ru-RU" sz="1800" dirty="0">
              <a:latin typeface="Cambria" pitchFamily="18" charset="0"/>
            </a:endParaRPr>
          </a:p>
          <a:p>
            <a:pPr>
              <a:lnSpc>
                <a:spcPct val="80000"/>
              </a:lnSpc>
            </a:pPr>
            <a:r>
              <a:rPr lang="ru-RU" sz="3200" dirty="0">
                <a:latin typeface="Cambria" pitchFamily="18" charset="0"/>
              </a:rPr>
              <a:t>  РОСТЕХНАДЗОР</a:t>
            </a:r>
          </a:p>
        </p:txBody>
      </p:sp>
      <p:sp>
        <p:nvSpPr>
          <p:cNvPr id="13" name="Прямоугольник 12"/>
          <p:cNvSpPr/>
          <p:nvPr/>
        </p:nvSpPr>
        <p:spPr>
          <a:xfrm>
            <a:off x="1064568" y="2204864"/>
            <a:ext cx="8265368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b="1" dirty="0">
                <a:solidFill>
                  <a:schemeClr val="tx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ru-RU" sz="3600" b="1" dirty="0" smtClean="0">
                <a:solidFill>
                  <a:schemeClr val="tx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убличное обсуждение </a:t>
            </a:r>
          </a:p>
          <a:p>
            <a:pPr algn="ctr"/>
            <a:r>
              <a:rPr lang="ru-RU" sz="3600" b="1" dirty="0" smtClean="0">
                <a:solidFill>
                  <a:schemeClr val="tx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3600" b="1" dirty="0">
                <a:solidFill>
                  <a:schemeClr val="tx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рамках реализации приоритетной   программы </a:t>
            </a:r>
            <a:endParaRPr lang="ru-RU" sz="3600" b="1" dirty="0" smtClean="0">
              <a:solidFill>
                <a:schemeClr val="tx1">
                  <a:lumMod val="9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3600" b="1" dirty="0" smtClean="0">
                <a:solidFill>
                  <a:schemeClr val="tx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3600" b="1" dirty="0">
                <a:solidFill>
                  <a:schemeClr val="tx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Реформа контрольно-надзорной деятельности»</a:t>
            </a:r>
          </a:p>
        </p:txBody>
      </p:sp>
      <p:pic>
        <p:nvPicPr>
          <p:cNvPr id="15364" name="Picture 41" descr="fsetan_emblema2007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4257675" y="98661"/>
            <a:ext cx="1412875" cy="1468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2169063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Click="0">
        <p:blinds dir="vert"/>
      </p:transition>
    </mc:Choice>
    <mc:Fallback xmlns="">
      <p:transition spd="slow" advClick="0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39" name="Picture 15" descr="https://wolfsdorf.com/wp-content/uploads/2020/05/shutterstock_524856742-1-min.jp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3185" y="770635"/>
            <a:ext cx="9157185" cy="61047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18" name="Объект 17" hidden="1">
            <a:extLst>
              <a:ext uri="{FF2B5EF4-FFF2-40B4-BE49-F238E27FC236}">
                <a16:creationId xmlns:a16="http://schemas.microsoft.com/office/drawing/2014/main" xmlns="" id="{3E034962-BA4C-41F2-8250-7BFD29424ADA}"/>
              </a:ext>
            </a:extLst>
          </p:cNvPr>
          <p:cNvGraphicFramePr>
            <a:graphicFrameLocks noChangeAspect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3158083895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753" name="Слайд think-cell" r:id="rId7" imgW="443" imgH="443" progId="TCLayout.ActiveDocument.1">
                  <p:embed/>
                </p:oleObj>
              </mc:Choice>
              <mc:Fallback>
                <p:oleObj name="Слайд think-cell" r:id="rId7" imgW="443" imgH="443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Прямоугольник 18" hidden="1">
            <a:extLst>
              <a:ext uri="{FF2B5EF4-FFF2-40B4-BE49-F238E27FC236}">
                <a16:creationId xmlns:a16="http://schemas.microsoft.com/office/drawing/2014/main" xmlns="" id="{F5DA54A2-4FA1-4531-8C32-97F3A8068118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numCol="1" spcCol="0" rtlCol="0" anchor="ctr" anchorCtr="0">
            <a:noAutofit/>
          </a:bodyPr>
          <a:lstStyle/>
          <a:p>
            <a:pPr algn="ctr"/>
            <a:endParaRPr lang="ru-RU" sz="2800" dirty="0">
              <a:latin typeface="Arial" panose="020B0604020202020204" pitchFamily="34" charset="0"/>
              <a:ea typeface="+mj-ea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grpSp>
        <p:nvGrpSpPr>
          <p:cNvPr id="7" name="Заголовок 3"/>
          <p:cNvGrpSpPr>
            <a:grpSpLocks noGrp="1"/>
          </p:cNvGrpSpPr>
          <p:nvPr/>
        </p:nvGrpSpPr>
        <p:grpSpPr>
          <a:xfrm>
            <a:off x="0" y="30953"/>
            <a:ext cx="8915400" cy="1202263"/>
            <a:chOff x="35496" y="-17026"/>
            <a:chExt cx="9107488" cy="1250688"/>
          </a:xfrm>
        </p:grpSpPr>
        <p:grpSp>
          <p:nvGrpSpPr>
            <p:cNvPr id="8" name="Группа 34"/>
            <p:cNvGrpSpPr/>
            <p:nvPr/>
          </p:nvGrpSpPr>
          <p:grpSpPr>
            <a:xfrm>
              <a:off x="35496" y="332656"/>
              <a:ext cx="9107488" cy="419795"/>
              <a:chOff x="35496" y="332656"/>
              <a:chExt cx="9107488" cy="419795"/>
            </a:xfrm>
          </p:grpSpPr>
          <p:sp>
            <p:nvSpPr>
              <p:cNvPr id="12" name="Rectangle 16"/>
              <p:cNvSpPr>
                <a:spLocks noChangeArrowheads="1"/>
              </p:cNvSpPr>
              <p:nvPr/>
            </p:nvSpPr>
            <p:spPr bwMode="auto">
              <a:xfrm>
                <a:off x="35496" y="476672"/>
                <a:ext cx="9107488" cy="131763"/>
              </a:xfrm>
              <a:prstGeom prst="rect">
                <a:avLst/>
              </a:prstGeom>
              <a:gradFill rotWithShape="0">
                <a:gsLst>
                  <a:gs pos="0">
                    <a:srgbClr val="1F497D">
                      <a:lumMod val="60000"/>
                      <a:lumOff val="40000"/>
                    </a:srgbClr>
                  </a:gs>
                  <a:gs pos="100000">
                    <a:sysClr val="window" lastClr="FFFFFF">
                      <a:alpha val="5000"/>
                    </a:sysClr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ru-RU" sz="18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cs typeface="Arial" pitchFamily="34" charset="0"/>
                </a:endParaRPr>
              </a:p>
            </p:txBody>
          </p:sp>
          <p:sp>
            <p:nvSpPr>
              <p:cNvPr id="13" name="Rectangle 16"/>
              <p:cNvSpPr>
                <a:spLocks noChangeArrowheads="1"/>
              </p:cNvSpPr>
              <p:nvPr/>
            </p:nvSpPr>
            <p:spPr bwMode="auto">
              <a:xfrm>
                <a:off x="35496" y="620688"/>
                <a:ext cx="9107488" cy="131763"/>
              </a:xfrm>
              <a:prstGeom prst="rect">
                <a:avLst/>
              </a:prstGeom>
              <a:gradFill rotWithShape="0">
                <a:gsLst>
                  <a:gs pos="0">
                    <a:srgbClr val="FF0000"/>
                  </a:gs>
                  <a:gs pos="100000">
                    <a:sysClr val="window" lastClr="FFFFFF">
                      <a:alpha val="5000"/>
                    </a:sysClr>
                  </a:gs>
                </a:gsLst>
                <a:lin ang="0" scaled="1"/>
              </a:gradFill>
              <a:ln>
                <a:noFill/>
              </a:ln>
            </p:spPr>
            <p:txBody>
              <a:bodyPr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ru-RU" sz="18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cs typeface="Arial" pitchFamily="34" charset="0"/>
                </a:endParaRPr>
              </a:p>
            </p:txBody>
          </p:sp>
          <p:sp>
            <p:nvSpPr>
              <p:cNvPr id="14" name="Rectangle 16"/>
              <p:cNvSpPr>
                <a:spLocks noChangeArrowheads="1"/>
              </p:cNvSpPr>
              <p:nvPr/>
            </p:nvSpPr>
            <p:spPr bwMode="auto">
              <a:xfrm>
                <a:off x="35496" y="332656"/>
                <a:ext cx="9107488" cy="131763"/>
              </a:xfrm>
              <a:prstGeom prst="rect">
                <a:avLst/>
              </a:prstGeom>
              <a:gradFill rotWithShape="0">
                <a:gsLst>
                  <a:gs pos="0">
                    <a:sysClr val="window" lastClr="FFFFFF"/>
                  </a:gs>
                  <a:gs pos="100000">
                    <a:sysClr val="window" lastClr="FFFFFF">
                      <a:alpha val="5000"/>
                    </a:sysClr>
                  </a:gs>
                </a:gsLst>
                <a:lin ang="0" scaled="1"/>
              </a:gradFill>
              <a:ln>
                <a:noFill/>
              </a:ln>
            </p:spPr>
            <p:txBody>
              <a:bodyPr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ru-RU" sz="18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cs typeface="Arial" pitchFamily="34" charset="0"/>
                </a:endParaRPr>
              </a:p>
            </p:txBody>
          </p:sp>
        </p:grpSp>
        <p:grpSp>
          <p:nvGrpSpPr>
            <p:cNvPr id="9" name="Группа 35"/>
            <p:cNvGrpSpPr/>
            <p:nvPr/>
          </p:nvGrpSpPr>
          <p:grpSpPr>
            <a:xfrm>
              <a:off x="35496" y="-17026"/>
              <a:ext cx="4315393" cy="1250688"/>
              <a:chOff x="35496" y="-17026"/>
              <a:chExt cx="4315393" cy="1250688"/>
            </a:xfrm>
          </p:grpSpPr>
          <p:sp>
            <p:nvSpPr>
              <p:cNvPr id="10" name="Text Box 18"/>
              <p:cNvSpPr txBox="1">
                <a:spLocks noChangeArrowheads="1"/>
              </p:cNvSpPr>
              <p:nvPr/>
            </p:nvSpPr>
            <p:spPr bwMode="auto">
              <a:xfrm>
                <a:off x="35496" y="-17026"/>
                <a:ext cx="4315393" cy="35219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square">
                <a:spAutoFit/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ru-RU" sz="1600" b="1" i="0" u="none" strike="noStrike" kern="0" cap="none" spc="0" normalizeH="0" baseline="0" noProof="0" dirty="0">
                    <a:ln>
                      <a:noFill/>
                    </a:ln>
                    <a:solidFill>
                      <a:sysClr val="windowText" lastClr="00000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uLnTx/>
                    <a:uFillTx/>
                    <a:latin typeface="Arial" charset="0"/>
                    <a:cs typeface="Arial" charset="0"/>
                  </a:rPr>
                  <a:t>РОСТЕХНАДЗОР</a:t>
                </a:r>
                <a:endParaRPr kumimoji="0" lang="ru-RU" sz="18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Arial" charset="0"/>
                  <a:cs typeface="Arial" charset="0"/>
                </a:endParaRPr>
              </a:p>
            </p:txBody>
          </p:sp>
          <p:pic>
            <p:nvPicPr>
              <p:cNvPr id="11" name="Picture 19" descr="fsetan_emblema2007"/>
              <p:cNvPicPr>
                <a:picLocks noChangeAspect="1" noChangeArrowheads="1"/>
              </p:cNvPicPr>
              <p:nvPr/>
            </p:nvPicPr>
            <p:blipFill>
              <a:blip r:embed="rId9" cstate="print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09908" y="44624"/>
                <a:ext cx="1053053" cy="118903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</p:grpSp>
      <p:sp>
        <p:nvSpPr>
          <p:cNvPr id="3" name="Номер слайда 2">
            <a:extLst>
              <a:ext uri="{FF2B5EF4-FFF2-40B4-BE49-F238E27FC236}">
                <a16:creationId xmlns:a16="http://schemas.microsoft.com/office/drawing/2014/main" xmlns="" id="{C98421D8-4A83-4A3A-811B-9E9262F807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144000" y="5805266"/>
            <a:ext cx="600192" cy="365125"/>
          </a:xfrm>
        </p:spPr>
        <p:txBody>
          <a:bodyPr/>
          <a:lstStyle/>
          <a:p>
            <a:pPr algn="ctr">
              <a:defRPr/>
            </a:pPr>
            <a:fld id="{4F814217-A692-4320-9F69-D25E0A5EB74C}" type="slidenum">
              <a:rPr lang="ru-RU" smtClean="0">
                <a:solidFill>
                  <a:schemeClr val="bg1"/>
                </a:solidFill>
              </a:rPr>
              <a:pPr algn="ctr">
                <a:defRPr/>
              </a:pPr>
              <a:t>10</a:t>
            </a:fld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33" name="Text Box 18"/>
          <p:cNvSpPr txBox="1">
            <a:spLocks noChangeArrowheads="1"/>
          </p:cNvSpPr>
          <p:nvPr/>
        </p:nvSpPr>
        <p:spPr bwMode="auto">
          <a:xfrm>
            <a:off x="632521" y="813364"/>
            <a:ext cx="5256584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b="0" i="0" u="sng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uLnTx/>
                <a:uFillTx/>
                <a:cs typeface="Times New Roman" panose="02020603050405020304" pitchFamily="18" charset="0"/>
              </a:rPr>
              <a:t>О ПУБЛИЧНЫХ ОБСУЖДЕНИЯХ</a:t>
            </a:r>
            <a:endParaRPr kumimoji="0" lang="ru-RU" sz="2000" b="0" i="0" u="sng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uLnTx/>
              <a:uFillTx/>
              <a:cs typeface="Times New Roman" panose="02020603050405020304" pitchFamily="18" charset="0"/>
            </a:endParaRPr>
          </a:p>
        </p:txBody>
      </p:sp>
      <p:graphicFrame>
        <p:nvGraphicFramePr>
          <p:cNvPr id="15" name="Схема 14"/>
          <p:cNvGraphicFramePr/>
          <p:nvPr>
            <p:extLst>
              <p:ext uri="{D42A27DB-BD31-4B8C-83A1-F6EECF244321}">
                <p14:modId xmlns:p14="http://schemas.microsoft.com/office/powerpoint/2010/main" val="1460035110"/>
              </p:ext>
            </p:extLst>
          </p:nvPr>
        </p:nvGraphicFramePr>
        <p:xfrm>
          <a:off x="466630" y="1294088"/>
          <a:ext cx="6573990" cy="50872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0" r:lo="rId11" r:qs="rId12" r:cs="rId13"/>
          </a:graphicData>
        </a:graphic>
      </p:graphicFrame>
      <p:sp>
        <p:nvSpPr>
          <p:cNvPr id="17" name="Прямоугольник 16"/>
          <p:cNvSpPr/>
          <p:nvPr/>
        </p:nvSpPr>
        <p:spPr>
          <a:xfrm rot="17797043">
            <a:off x="57722" y="3593030"/>
            <a:ext cx="460690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Публичные обсуждения</a:t>
            </a:r>
            <a:endParaRPr lang="ru-RU" sz="36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389056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8" name="Объект 17" hidden="1">
            <a:extLst>
              <a:ext uri="{FF2B5EF4-FFF2-40B4-BE49-F238E27FC236}">
                <a16:creationId xmlns:a16="http://schemas.microsoft.com/office/drawing/2014/main" xmlns="" id="{3E034962-BA4C-41F2-8250-7BFD29424ADA}"/>
              </a:ext>
            </a:extLst>
          </p:cNvPr>
          <p:cNvGraphicFramePr>
            <a:graphicFrameLocks noChangeAspect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3570708265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43" name="Слайд think-cell" r:id="rId6" imgW="443" imgH="443" progId="TCLayout.ActiveDocument.1">
                  <p:embed/>
                </p:oleObj>
              </mc:Choice>
              <mc:Fallback>
                <p:oleObj name="Слайд think-cell" r:id="rId6" imgW="443" imgH="443" progId="TCLayout.ActiveDocument.1">
                  <p:embed/>
                  <p:pic>
                    <p:nvPicPr>
                      <p:cNvPr id="18" name="Объект 17" hidden="1">
                        <a:extLst>
                          <a:ext uri="{FF2B5EF4-FFF2-40B4-BE49-F238E27FC236}">
                            <a16:creationId xmlns:a16="http://schemas.microsoft.com/office/drawing/2014/main" xmlns="" id="{3E034962-BA4C-41F2-8250-7BFD29424AD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Прямоугольник 18" hidden="1">
            <a:extLst>
              <a:ext uri="{FF2B5EF4-FFF2-40B4-BE49-F238E27FC236}">
                <a16:creationId xmlns:a16="http://schemas.microsoft.com/office/drawing/2014/main" xmlns="" id="{F5DA54A2-4FA1-4531-8C32-97F3A8068118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numCol="1" spcCol="0" rtlCol="0" anchor="ctr" anchorCtr="0">
            <a:noAutofit/>
          </a:bodyPr>
          <a:lstStyle/>
          <a:p>
            <a:pPr algn="ctr"/>
            <a:endParaRPr lang="ru-RU" sz="2800" dirty="0">
              <a:latin typeface="Arial" panose="020B0604020202020204" pitchFamily="34" charset="0"/>
              <a:ea typeface="+mj-ea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grpSp>
        <p:nvGrpSpPr>
          <p:cNvPr id="7" name="Заголовок 3"/>
          <p:cNvGrpSpPr>
            <a:grpSpLocks noGrp="1"/>
          </p:cNvGrpSpPr>
          <p:nvPr/>
        </p:nvGrpSpPr>
        <p:grpSpPr>
          <a:xfrm>
            <a:off x="0" y="82459"/>
            <a:ext cx="8915400" cy="1150757"/>
            <a:chOff x="35496" y="36555"/>
            <a:chExt cx="9107488" cy="1197107"/>
          </a:xfrm>
        </p:grpSpPr>
        <p:grpSp>
          <p:nvGrpSpPr>
            <p:cNvPr id="8" name="Группа 34"/>
            <p:cNvGrpSpPr/>
            <p:nvPr/>
          </p:nvGrpSpPr>
          <p:grpSpPr>
            <a:xfrm>
              <a:off x="35496" y="332656"/>
              <a:ext cx="9107488" cy="419795"/>
              <a:chOff x="35496" y="332656"/>
              <a:chExt cx="9107488" cy="419795"/>
            </a:xfrm>
          </p:grpSpPr>
          <p:sp>
            <p:nvSpPr>
              <p:cNvPr id="12" name="Rectangle 16"/>
              <p:cNvSpPr>
                <a:spLocks noChangeArrowheads="1"/>
              </p:cNvSpPr>
              <p:nvPr/>
            </p:nvSpPr>
            <p:spPr bwMode="auto">
              <a:xfrm>
                <a:off x="35496" y="476672"/>
                <a:ext cx="9107488" cy="131763"/>
              </a:xfrm>
              <a:prstGeom prst="rect">
                <a:avLst/>
              </a:prstGeom>
              <a:gradFill rotWithShape="0">
                <a:gsLst>
                  <a:gs pos="0">
                    <a:srgbClr val="1F497D">
                      <a:lumMod val="60000"/>
                      <a:lumOff val="40000"/>
                    </a:srgbClr>
                  </a:gs>
                  <a:gs pos="100000">
                    <a:sysClr val="window" lastClr="FFFFFF">
                      <a:alpha val="5000"/>
                    </a:sysClr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ru-RU" sz="18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cs typeface="Arial" pitchFamily="34" charset="0"/>
                </a:endParaRPr>
              </a:p>
            </p:txBody>
          </p:sp>
          <p:sp>
            <p:nvSpPr>
              <p:cNvPr id="13" name="Rectangle 16"/>
              <p:cNvSpPr>
                <a:spLocks noChangeArrowheads="1"/>
              </p:cNvSpPr>
              <p:nvPr/>
            </p:nvSpPr>
            <p:spPr bwMode="auto">
              <a:xfrm>
                <a:off x="35496" y="620688"/>
                <a:ext cx="9107488" cy="131763"/>
              </a:xfrm>
              <a:prstGeom prst="rect">
                <a:avLst/>
              </a:prstGeom>
              <a:gradFill rotWithShape="0">
                <a:gsLst>
                  <a:gs pos="0">
                    <a:srgbClr val="FF0000"/>
                  </a:gs>
                  <a:gs pos="100000">
                    <a:sysClr val="window" lastClr="FFFFFF">
                      <a:alpha val="5000"/>
                    </a:sysClr>
                  </a:gs>
                </a:gsLst>
                <a:lin ang="0" scaled="1"/>
              </a:gradFill>
              <a:ln>
                <a:noFill/>
              </a:ln>
            </p:spPr>
            <p:txBody>
              <a:bodyPr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ru-RU" sz="18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cs typeface="Arial" pitchFamily="34" charset="0"/>
                </a:endParaRPr>
              </a:p>
            </p:txBody>
          </p:sp>
          <p:sp>
            <p:nvSpPr>
              <p:cNvPr id="14" name="Rectangle 16"/>
              <p:cNvSpPr>
                <a:spLocks noChangeArrowheads="1"/>
              </p:cNvSpPr>
              <p:nvPr/>
            </p:nvSpPr>
            <p:spPr bwMode="auto">
              <a:xfrm>
                <a:off x="35496" y="332656"/>
                <a:ext cx="9107488" cy="131763"/>
              </a:xfrm>
              <a:prstGeom prst="rect">
                <a:avLst/>
              </a:prstGeom>
              <a:gradFill rotWithShape="0">
                <a:gsLst>
                  <a:gs pos="0">
                    <a:sysClr val="window" lastClr="FFFFFF"/>
                  </a:gs>
                  <a:gs pos="100000">
                    <a:sysClr val="window" lastClr="FFFFFF">
                      <a:alpha val="5000"/>
                    </a:sysClr>
                  </a:gs>
                </a:gsLst>
                <a:lin ang="0" scaled="1"/>
              </a:gradFill>
              <a:ln>
                <a:noFill/>
              </a:ln>
            </p:spPr>
            <p:txBody>
              <a:bodyPr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ru-RU" sz="18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cs typeface="Arial" pitchFamily="34" charset="0"/>
                </a:endParaRPr>
              </a:p>
            </p:txBody>
          </p:sp>
        </p:grpSp>
        <p:grpSp>
          <p:nvGrpSpPr>
            <p:cNvPr id="9" name="Группа 35"/>
            <p:cNvGrpSpPr/>
            <p:nvPr/>
          </p:nvGrpSpPr>
          <p:grpSpPr>
            <a:xfrm>
              <a:off x="35496" y="36555"/>
              <a:ext cx="4315393" cy="1197107"/>
              <a:chOff x="35496" y="36555"/>
              <a:chExt cx="4315393" cy="1197107"/>
            </a:xfrm>
          </p:grpSpPr>
          <p:sp>
            <p:nvSpPr>
              <p:cNvPr id="10" name="Text Box 18"/>
              <p:cNvSpPr txBox="1">
                <a:spLocks noChangeArrowheads="1"/>
              </p:cNvSpPr>
              <p:nvPr/>
            </p:nvSpPr>
            <p:spPr bwMode="auto">
              <a:xfrm>
                <a:off x="35496" y="36555"/>
                <a:ext cx="4315393" cy="35219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square">
                <a:spAutoFit/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ru-RU" sz="1600" b="1" i="0" u="none" strike="noStrike" kern="0" cap="none" spc="0" normalizeH="0" baseline="0" noProof="0" dirty="0">
                    <a:ln>
                      <a:noFill/>
                    </a:ln>
                    <a:solidFill>
                      <a:sysClr val="windowText" lastClr="00000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uLnTx/>
                    <a:uFillTx/>
                    <a:latin typeface="Arial" charset="0"/>
                    <a:cs typeface="Arial" charset="0"/>
                  </a:rPr>
                  <a:t>РОСТЕХНАДЗОР</a:t>
                </a:r>
                <a:endParaRPr kumimoji="0" lang="ru-RU" sz="18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Arial" charset="0"/>
                  <a:cs typeface="Arial" charset="0"/>
                </a:endParaRPr>
              </a:p>
            </p:txBody>
          </p:sp>
          <p:pic>
            <p:nvPicPr>
              <p:cNvPr id="11" name="Picture 19" descr="fsetan_emblema2007"/>
              <p:cNvPicPr>
                <a:picLocks noChangeAspect="1" noChangeArrowheads="1"/>
              </p:cNvPicPr>
              <p:nvPr/>
            </p:nvPicPr>
            <p:blipFill>
              <a:blip r:embed="rId8" cstate="print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09908" y="44624"/>
                <a:ext cx="1053053" cy="118903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</p:grpSp>
      <p:sp>
        <p:nvSpPr>
          <p:cNvPr id="3" name="Номер слайда 2">
            <a:extLst>
              <a:ext uri="{FF2B5EF4-FFF2-40B4-BE49-F238E27FC236}">
                <a16:creationId xmlns:a16="http://schemas.microsoft.com/office/drawing/2014/main" xmlns="" id="{C98421D8-4A83-4A3A-811B-9E9262F807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201473" y="5949282"/>
            <a:ext cx="600192" cy="365125"/>
          </a:xfrm>
        </p:spPr>
        <p:txBody>
          <a:bodyPr/>
          <a:lstStyle/>
          <a:p>
            <a:pPr algn="ctr">
              <a:defRPr/>
            </a:pPr>
            <a:fld id="{4F814217-A692-4320-9F69-D25E0A5EB74C}" type="slidenum">
              <a:rPr lang="ru-RU" smtClean="0">
                <a:solidFill>
                  <a:schemeClr val="bg1"/>
                </a:solidFill>
              </a:rPr>
              <a:pPr algn="ctr">
                <a:defRPr/>
              </a:pPr>
              <a:t>2</a:t>
            </a:fld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33" name="Text Box 18"/>
          <p:cNvSpPr txBox="1">
            <a:spLocks noChangeArrowheads="1"/>
          </p:cNvSpPr>
          <p:nvPr/>
        </p:nvSpPr>
        <p:spPr bwMode="auto">
          <a:xfrm>
            <a:off x="933365" y="770635"/>
            <a:ext cx="5256584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b="0" i="0" u="sng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uLnTx/>
                <a:uFillTx/>
                <a:cs typeface="Times New Roman" panose="02020603050405020304" pitchFamily="18" charset="0"/>
              </a:rPr>
              <a:t>О РАССМАТРИВАЕМЫХ ВОПРОСАХ</a:t>
            </a:r>
            <a:endParaRPr kumimoji="0" lang="ru-RU" sz="2000" b="0" i="0" u="sng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uLnTx/>
              <a:uFillTx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327427" y="1500334"/>
            <a:ext cx="7809532" cy="46782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>
                <a:latin typeface="Arial Narrow" panose="020B0606020202030204" pitchFamily="34" charset="0"/>
              </a:rPr>
              <a:t>О результатах правоприменительной практики Сибирского управления Ростехнадзора за I квартал </a:t>
            </a:r>
            <a:r>
              <a:rPr lang="ru-RU" sz="2000" dirty="0" smtClean="0">
                <a:latin typeface="Arial Narrow" panose="020B0606020202030204" pitchFamily="34" charset="0"/>
              </a:rPr>
              <a:t>2026 </a:t>
            </a:r>
            <a:r>
              <a:rPr lang="ru-RU" sz="2000" dirty="0">
                <a:latin typeface="Arial Narrow" panose="020B0606020202030204" pitchFamily="34" charset="0"/>
              </a:rPr>
              <a:t>года. </a:t>
            </a:r>
            <a:endParaRPr lang="ru-RU" sz="2000" dirty="0" smtClean="0">
              <a:latin typeface="Arial Narrow" panose="020B0606020202030204" pitchFamily="34" charset="0"/>
            </a:endParaRPr>
          </a:p>
          <a:p>
            <a:endParaRPr lang="ru-RU" sz="2000" dirty="0">
              <a:latin typeface="Arial Narrow" panose="020B0606020202030204" pitchFamily="34" charset="0"/>
            </a:endParaRPr>
          </a:p>
          <a:p>
            <a:r>
              <a:rPr lang="ru-RU" sz="2000" dirty="0" smtClean="0">
                <a:latin typeface="Arial Narrow" panose="020B0606020202030204" pitchFamily="34" charset="0"/>
              </a:rPr>
              <a:t>Об </a:t>
            </a:r>
            <a:r>
              <a:rPr lang="ru-RU" sz="2000" dirty="0">
                <a:latin typeface="Arial Narrow" panose="020B0606020202030204" pitchFamily="34" charset="0"/>
              </a:rPr>
              <a:t>итогах прохождения осенне-зимнего периода 2025-2026 гг., основных причинах инцидентов, произошедших в отопительный период на тепловых </a:t>
            </a:r>
            <a:r>
              <a:rPr lang="ru-RU" sz="2000" dirty="0" smtClean="0">
                <a:latin typeface="Arial Narrow" panose="020B0606020202030204" pitchFamily="34" charset="0"/>
              </a:rPr>
              <a:t>сетях. </a:t>
            </a:r>
          </a:p>
          <a:p>
            <a:endParaRPr lang="ru-RU" sz="2000" dirty="0">
              <a:latin typeface="Arial Narrow" panose="020B0606020202030204" pitchFamily="34" charset="0"/>
            </a:endParaRPr>
          </a:p>
          <a:p>
            <a:r>
              <a:rPr lang="ru-RU" sz="2000" dirty="0" smtClean="0">
                <a:latin typeface="Arial Narrow" panose="020B0606020202030204" pitchFamily="34" charset="0"/>
              </a:rPr>
              <a:t>Об </a:t>
            </a:r>
            <a:r>
              <a:rPr lang="ru-RU" sz="2000" dirty="0">
                <a:latin typeface="Arial Narrow" panose="020B0606020202030204" pitchFamily="34" charset="0"/>
              </a:rPr>
              <a:t>исполнении требований Правил оценки обеспечения готовности к отопительному периоду № 2234 в части соблюдения сроков разработки планов подготовки к отопительному периоду и актуализации порядка (плана) действий по ликвидации последствий аварийных ситуаций в сфере </a:t>
            </a:r>
            <a:r>
              <a:rPr lang="ru-RU" sz="2000" dirty="0" smtClean="0">
                <a:latin typeface="Arial Narrow" panose="020B0606020202030204" pitchFamily="34" charset="0"/>
              </a:rPr>
              <a:t>теплоснабжения. </a:t>
            </a:r>
          </a:p>
          <a:p>
            <a:endParaRPr lang="ru-RU" sz="2000" dirty="0">
              <a:latin typeface="Arial Narrow" panose="020B0606020202030204" pitchFamily="34" charset="0"/>
            </a:endParaRPr>
          </a:p>
          <a:p>
            <a:r>
              <a:rPr lang="ru-RU" sz="2000" dirty="0" smtClean="0">
                <a:latin typeface="Arial Narrow" panose="020B0606020202030204" pitchFamily="34" charset="0"/>
              </a:rPr>
              <a:t>О </a:t>
            </a:r>
            <a:r>
              <a:rPr lang="ru-RU" sz="2000" dirty="0">
                <a:latin typeface="Arial Narrow" panose="020B0606020202030204" pitchFamily="34" charset="0"/>
              </a:rPr>
              <a:t>наличии резервного источника электроснабжения котельных.</a:t>
            </a:r>
          </a:p>
          <a:p>
            <a:endParaRPr lang="ru-RU" sz="1800" dirty="0">
              <a:latin typeface="Arial Narrow" panose="020B0606020202030204" pitchFamily="34" charset="0"/>
            </a:endParaRPr>
          </a:p>
        </p:txBody>
      </p:sp>
      <p:pic>
        <p:nvPicPr>
          <p:cNvPr id="3102" name="Picture 30" descr="https://static.tildacdn.com/tild3935-3634-4032-b830-333438323336/checked.png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4046" y="2348880"/>
            <a:ext cx="671786" cy="6717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AutoShape 39" descr="https://donvesti.ru/wp-content/uploads/2020/09/maxresdefault-1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6" name="AutoShape 41" descr="https://donvesti.ru/wp-content/uploads/2020/09/maxresdefault-1.jpg"/>
          <p:cNvSpPr>
            <a:spLocks noChangeAspect="1" noChangeArrowheads="1"/>
          </p:cNvSpPr>
          <p:nvPr/>
        </p:nvSpPr>
        <p:spPr bwMode="auto">
          <a:xfrm>
            <a:off x="307976" y="7939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23" name="Picture 30" descr="https://static.tildacdn.com/tild3935-3634-4032-b830-333438323336/checked.png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4046" y="3582080"/>
            <a:ext cx="671786" cy="6717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5" name="Picture 30" descr="https://static.tildacdn.com/tild3935-3634-4032-b830-333438323336/checked.png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4046" y="5301208"/>
            <a:ext cx="671786" cy="6717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" name="Picture 30" descr="https://static.tildacdn.com/tild3935-3634-4032-b830-333438323336/checked.png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4046" y="1340768"/>
            <a:ext cx="671786" cy="6717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213605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" name="Picture 3" descr="C:\Users\derksenod\Desktop\Рисунок1.pn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7080" y="4455099"/>
            <a:ext cx="3313346" cy="24094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18" name="Объект 17" hidden="1">
            <a:extLst>
              <a:ext uri="{FF2B5EF4-FFF2-40B4-BE49-F238E27FC236}">
                <a16:creationId xmlns="" xmlns:a16="http://schemas.microsoft.com/office/drawing/2014/main" id="{3E034962-BA4C-41F2-8250-7BFD29424ADA}"/>
              </a:ext>
            </a:extLst>
          </p:cNvPr>
          <p:cNvGraphicFramePr>
            <a:graphicFrameLocks noChangeAspect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4140888054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926" name="Слайд think-cell" r:id="rId7" imgW="443" imgH="443" progId="TCLayout.ActiveDocument.1">
                  <p:embed/>
                </p:oleObj>
              </mc:Choice>
              <mc:Fallback>
                <p:oleObj name="Слайд think-cell" r:id="rId7" imgW="443" imgH="443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Прямоугольник 18" hidden="1">
            <a:extLst>
              <a:ext uri="{FF2B5EF4-FFF2-40B4-BE49-F238E27FC236}">
                <a16:creationId xmlns="" xmlns:a16="http://schemas.microsoft.com/office/drawing/2014/main" id="{F5DA54A2-4FA1-4531-8C32-97F3A8068118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numCol="1" spcCol="0" rtlCol="0" anchor="ctr" anchorCtr="0">
            <a:noAutofit/>
          </a:bodyPr>
          <a:lstStyle/>
          <a:p>
            <a:pPr algn="ctr"/>
            <a:endParaRPr lang="ru-RU" sz="2800" dirty="0">
              <a:latin typeface="Arial" panose="020B0604020202020204" pitchFamily="34" charset="0"/>
              <a:ea typeface="+mj-ea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grpSp>
        <p:nvGrpSpPr>
          <p:cNvPr id="7" name="Заголовок 3"/>
          <p:cNvGrpSpPr>
            <a:grpSpLocks noGrp="1"/>
          </p:cNvGrpSpPr>
          <p:nvPr/>
        </p:nvGrpSpPr>
        <p:grpSpPr>
          <a:xfrm>
            <a:off x="-39248" y="64195"/>
            <a:ext cx="8954649" cy="1169021"/>
            <a:chOff x="-4599" y="17555"/>
            <a:chExt cx="9147583" cy="1216107"/>
          </a:xfrm>
        </p:grpSpPr>
        <p:grpSp>
          <p:nvGrpSpPr>
            <p:cNvPr id="8" name="Группа 34"/>
            <p:cNvGrpSpPr/>
            <p:nvPr/>
          </p:nvGrpSpPr>
          <p:grpSpPr>
            <a:xfrm>
              <a:off x="35496" y="332656"/>
              <a:ext cx="9107488" cy="419795"/>
              <a:chOff x="35496" y="332656"/>
              <a:chExt cx="9107488" cy="419795"/>
            </a:xfrm>
          </p:grpSpPr>
          <p:sp>
            <p:nvSpPr>
              <p:cNvPr id="12" name="Rectangle 16"/>
              <p:cNvSpPr>
                <a:spLocks noChangeArrowheads="1"/>
              </p:cNvSpPr>
              <p:nvPr/>
            </p:nvSpPr>
            <p:spPr bwMode="auto">
              <a:xfrm>
                <a:off x="35496" y="476672"/>
                <a:ext cx="9107488" cy="131763"/>
              </a:xfrm>
              <a:prstGeom prst="rect">
                <a:avLst/>
              </a:prstGeom>
              <a:gradFill rotWithShape="0">
                <a:gsLst>
                  <a:gs pos="0">
                    <a:srgbClr val="1F497D">
                      <a:lumMod val="60000"/>
                      <a:lumOff val="40000"/>
                    </a:srgbClr>
                  </a:gs>
                  <a:gs pos="100000">
                    <a:sysClr val="window" lastClr="FFFFFF">
                      <a:alpha val="5000"/>
                    </a:sysClr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ru-RU" sz="18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cs typeface="Arial" pitchFamily="34" charset="0"/>
                </a:endParaRPr>
              </a:p>
            </p:txBody>
          </p:sp>
          <p:sp>
            <p:nvSpPr>
              <p:cNvPr id="13" name="Rectangle 16"/>
              <p:cNvSpPr>
                <a:spLocks noChangeArrowheads="1"/>
              </p:cNvSpPr>
              <p:nvPr/>
            </p:nvSpPr>
            <p:spPr bwMode="auto">
              <a:xfrm>
                <a:off x="35496" y="620688"/>
                <a:ext cx="9107488" cy="131763"/>
              </a:xfrm>
              <a:prstGeom prst="rect">
                <a:avLst/>
              </a:prstGeom>
              <a:gradFill rotWithShape="0">
                <a:gsLst>
                  <a:gs pos="0">
                    <a:srgbClr val="FF0000"/>
                  </a:gs>
                  <a:gs pos="100000">
                    <a:sysClr val="window" lastClr="FFFFFF">
                      <a:alpha val="5000"/>
                    </a:sysClr>
                  </a:gs>
                </a:gsLst>
                <a:lin ang="0" scaled="1"/>
              </a:gradFill>
              <a:ln>
                <a:noFill/>
              </a:ln>
            </p:spPr>
            <p:txBody>
              <a:bodyPr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ru-RU" sz="18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cs typeface="Arial" pitchFamily="34" charset="0"/>
                </a:endParaRPr>
              </a:p>
            </p:txBody>
          </p:sp>
          <p:sp>
            <p:nvSpPr>
              <p:cNvPr id="14" name="Rectangle 16"/>
              <p:cNvSpPr>
                <a:spLocks noChangeArrowheads="1"/>
              </p:cNvSpPr>
              <p:nvPr/>
            </p:nvSpPr>
            <p:spPr bwMode="auto">
              <a:xfrm>
                <a:off x="35496" y="332656"/>
                <a:ext cx="9107488" cy="131763"/>
              </a:xfrm>
              <a:prstGeom prst="rect">
                <a:avLst/>
              </a:prstGeom>
              <a:gradFill rotWithShape="0">
                <a:gsLst>
                  <a:gs pos="0">
                    <a:sysClr val="window" lastClr="FFFFFF"/>
                  </a:gs>
                  <a:gs pos="100000">
                    <a:sysClr val="window" lastClr="FFFFFF">
                      <a:alpha val="5000"/>
                    </a:sysClr>
                  </a:gs>
                </a:gsLst>
                <a:lin ang="0" scaled="1"/>
              </a:gradFill>
              <a:ln>
                <a:noFill/>
              </a:ln>
            </p:spPr>
            <p:txBody>
              <a:bodyPr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ru-RU" sz="18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cs typeface="Arial" pitchFamily="34" charset="0"/>
                </a:endParaRPr>
              </a:p>
            </p:txBody>
          </p:sp>
        </p:grpSp>
        <p:grpSp>
          <p:nvGrpSpPr>
            <p:cNvPr id="9" name="Группа 35"/>
            <p:cNvGrpSpPr/>
            <p:nvPr/>
          </p:nvGrpSpPr>
          <p:grpSpPr>
            <a:xfrm>
              <a:off x="-4599" y="17555"/>
              <a:ext cx="4315393" cy="1216107"/>
              <a:chOff x="-4599" y="17555"/>
              <a:chExt cx="4315393" cy="1216107"/>
            </a:xfrm>
          </p:grpSpPr>
          <p:sp>
            <p:nvSpPr>
              <p:cNvPr id="10" name="Text Box 18"/>
              <p:cNvSpPr txBox="1">
                <a:spLocks noChangeArrowheads="1"/>
              </p:cNvSpPr>
              <p:nvPr/>
            </p:nvSpPr>
            <p:spPr bwMode="auto">
              <a:xfrm>
                <a:off x="-4599" y="17555"/>
                <a:ext cx="4315393" cy="35219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square">
                <a:spAutoFit/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ru-RU" sz="1600" b="1" i="0" u="none" strike="noStrike" kern="0" cap="none" spc="0" normalizeH="0" baseline="0" noProof="0" dirty="0">
                    <a:ln>
                      <a:noFill/>
                    </a:ln>
                    <a:solidFill>
                      <a:sysClr val="windowText" lastClr="00000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uLnTx/>
                    <a:uFillTx/>
                    <a:latin typeface="Arial" charset="0"/>
                    <a:cs typeface="Arial" charset="0"/>
                  </a:rPr>
                  <a:t>РОСТЕХНАДЗОР</a:t>
                </a:r>
                <a:endParaRPr kumimoji="0" lang="ru-RU" sz="18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Arial" charset="0"/>
                  <a:cs typeface="Arial" charset="0"/>
                </a:endParaRPr>
              </a:p>
            </p:txBody>
          </p:sp>
          <p:pic>
            <p:nvPicPr>
              <p:cNvPr id="11" name="Picture 19" descr="fsetan_emblema2007"/>
              <p:cNvPicPr>
                <a:picLocks noChangeAspect="1" noChangeArrowheads="1"/>
              </p:cNvPicPr>
              <p:nvPr/>
            </p:nvPicPr>
            <p:blipFill>
              <a:blip r:embed="rId9" cstate="print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09908" y="44624"/>
                <a:ext cx="1053053" cy="118903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</p:grpSp>
      <p:sp>
        <p:nvSpPr>
          <p:cNvPr id="3" name="Номер слайда 2">
            <a:extLst>
              <a:ext uri="{FF2B5EF4-FFF2-40B4-BE49-F238E27FC236}">
                <a16:creationId xmlns="" xmlns:a16="http://schemas.microsoft.com/office/drawing/2014/main" id="{C98421D8-4A83-4A3A-811B-9E9262F807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148120" y="5916285"/>
            <a:ext cx="600192" cy="365125"/>
          </a:xfrm>
        </p:spPr>
        <p:txBody>
          <a:bodyPr/>
          <a:lstStyle/>
          <a:p>
            <a:pPr algn="ctr">
              <a:defRPr/>
            </a:pPr>
            <a:fld id="{4F814217-A692-4320-9F69-D25E0A5EB74C}" type="slidenum">
              <a:rPr lang="ru-RU" smtClean="0">
                <a:solidFill>
                  <a:schemeClr val="bg1"/>
                </a:solidFill>
              </a:rPr>
              <a:pPr algn="ctr">
                <a:defRPr/>
              </a:pPr>
              <a:t>3</a:t>
            </a:fld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33" name="Text Box 18"/>
          <p:cNvSpPr txBox="1">
            <a:spLocks noChangeArrowheads="1"/>
          </p:cNvSpPr>
          <p:nvPr/>
        </p:nvSpPr>
        <p:spPr bwMode="auto">
          <a:xfrm>
            <a:off x="617081" y="770635"/>
            <a:ext cx="5256584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b="0" i="0" u="sng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uLnTx/>
                <a:uFillTx/>
                <a:cs typeface="Times New Roman" panose="02020603050405020304" pitchFamily="18" charset="0"/>
              </a:rPr>
              <a:t>О СИБИРСКОМ УПРАВЛЕНИИ</a:t>
            </a:r>
            <a:endParaRPr kumimoji="0" lang="ru-RU" sz="2000" b="0" i="0" u="sng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uLnTx/>
              <a:uFillTx/>
              <a:cs typeface="Times New Roman" panose="02020603050405020304" pitchFamily="18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784045" y="1320655"/>
            <a:ext cx="8345419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Территориальный орган межрегионального уровня, осуществляющий </a:t>
            </a:r>
            <a:r>
              <a:rPr lang="ru-RU" sz="2000" b="0" dirty="0">
                <a:latin typeface="Arial Narrow" panose="020B0606020202030204" pitchFamily="34" charset="0"/>
                <a:cs typeface="Times New Roman" panose="02020603050405020304" pitchFamily="18" charset="0"/>
              </a:rPr>
              <a:t>функции </a:t>
            </a:r>
            <a:r>
              <a:rPr lang="ru-RU" sz="2000" b="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Ростехнадзора </a:t>
            </a:r>
            <a:r>
              <a:rPr lang="ru-RU" sz="2000" b="0" dirty="0">
                <a:latin typeface="Arial Narrow" panose="020B0606020202030204" pitchFamily="34" charset="0"/>
                <a:cs typeface="Times New Roman" panose="02020603050405020304" pitchFamily="18" charset="0"/>
              </a:rPr>
              <a:t>в установленной сфере деятельности на территориях </a:t>
            </a:r>
            <a:endParaRPr lang="ru-RU" sz="2000" b="0" dirty="0" smtClean="0">
              <a:latin typeface="Arial Narrow" panose="020B060602020203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ru-RU" sz="2000" b="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11 </a:t>
            </a:r>
            <a:r>
              <a:rPr lang="ru-RU" sz="2000" b="0" dirty="0">
                <a:latin typeface="Arial Narrow" panose="020B0606020202030204" pitchFamily="34" charset="0"/>
                <a:cs typeface="Times New Roman" panose="02020603050405020304" pitchFamily="18" charset="0"/>
              </a:rPr>
              <a:t>субъектов Российской </a:t>
            </a:r>
            <a:r>
              <a:rPr lang="ru-RU" sz="2000" b="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Федерации:</a:t>
            </a:r>
            <a:endParaRPr lang="ru-RU" sz="2000" b="0" dirty="0"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17" name="Схема 16"/>
          <p:cNvGraphicFramePr/>
          <p:nvPr>
            <p:extLst>
              <p:ext uri="{D42A27DB-BD31-4B8C-83A1-F6EECF244321}">
                <p14:modId xmlns:p14="http://schemas.microsoft.com/office/powerpoint/2010/main" val="3772135406"/>
              </p:ext>
            </p:extLst>
          </p:nvPr>
        </p:nvGraphicFramePr>
        <p:xfrm>
          <a:off x="-14282" y="2348883"/>
          <a:ext cx="3777192" cy="252355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0" r:lo="rId11" r:qs="rId12" r:cs="rId13"/>
          </a:graphicData>
        </a:graphic>
      </p:graphicFrame>
      <p:sp>
        <p:nvSpPr>
          <p:cNvPr id="20" name="TextBox 19"/>
          <p:cNvSpPr txBox="1"/>
          <p:nvPr/>
        </p:nvSpPr>
        <p:spPr>
          <a:xfrm>
            <a:off x="18556" y="2724720"/>
            <a:ext cx="630301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000" dirty="0" smtClean="0">
                <a:latin typeface="Arial Narrow" panose="020B0606020202030204" pitchFamily="34" charset="0"/>
              </a:rPr>
              <a:t>Область</a:t>
            </a:r>
            <a:endParaRPr lang="ru-RU" sz="1000" dirty="0">
              <a:latin typeface="Arial Narrow" panose="020B0606020202030204" pitchFamily="34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296998" y="3501008"/>
            <a:ext cx="460382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100" dirty="0" smtClean="0">
                <a:latin typeface="Arial Narrow" panose="020B0606020202030204" pitchFamily="34" charset="0"/>
              </a:rPr>
              <a:t>Край</a:t>
            </a:r>
            <a:endParaRPr lang="ru-RU" sz="1100" dirty="0">
              <a:latin typeface="Arial Narrow" panose="020B0606020202030204" pitchFamily="34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-37016" y="4224267"/>
            <a:ext cx="740908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900" dirty="0" smtClean="0">
                <a:latin typeface="Arial Narrow" panose="020B0606020202030204" pitchFamily="34" charset="0"/>
              </a:rPr>
              <a:t>Республика</a:t>
            </a:r>
            <a:endParaRPr lang="ru-RU" sz="900" dirty="0">
              <a:latin typeface="Arial Narrow" panose="020B0606020202030204" pitchFamily="34" charset="0"/>
            </a:endParaRPr>
          </a:p>
        </p:txBody>
      </p:sp>
      <p:pic>
        <p:nvPicPr>
          <p:cNvPr id="23" name="Picture 6" descr="https://s0.rbk.ru/v6_top_pics/resized/1180xH/media/img/6/20/755785577973206.jpeg"/>
          <p:cNvPicPr>
            <a:picLocks noChangeAspect="1" noChangeArrowheads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44889" y="5339692"/>
            <a:ext cx="2658771" cy="15183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4" name="Picture 2"/>
          <p:cNvPicPr>
            <a:picLocks noChangeAspect="1" noChangeArrowheads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55551" y="2700582"/>
            <a:ext cx="2175259" cy="11604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8" name="Picture 8" descr="C:\Users\derksenod\Desktop\РАЗНОЕ\2017г\ПУБЛИЧНЫЕ\Подготовка к публичному меропр - 2\9. Презентация Управления\Для создания презентации\48628190b0d050e5a03002dba3745274.jpg"/>
          <p:cNvPicPr>
            <a:picLocks noChangeAspect="1" noChangeArrowheads="1"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25210" y="5663009"/>
            <a:ext cx="1678271" cy="10335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30" name="Прямая соединительная линия 29"/>
          <p:cNvCxnSpPr/>
          <p:nvPr/>
        </p:nvCxnSpPr>
        <p:spPr>
          <a:xfrm>
            <a:off x="3782870" y="4717165"/>
            <a:ext cx="0" cy="1872208"/>
          </a:xfrm>
          <a:prstGeom prst="line">
            <a:avLst/>
          </a:prstGeom>
          <a:ln w="127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4639" name="Picture 63" descr="http://www.kolmar.ru/upload/iblock/ab6/ab612306d1c2cd3555e88398f7e9c375.JPG"/>
          <p:cNvPicPr>
            <a:picLocks noChangeAspect="1" noChangeArrowheads="1"/>
          </p:cNvPicPr>
          <p:nvPr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3002" y="2677584"/>
            <a:ext cx="3260239" cy="21745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5" name="Picture 6" descr="C:\Users\derksenod\Desktop\РАЗНОЕ\2017г\ПУБЛИЧНЫЕ\Подготовка к публичному меропр - 2\9. Презентация Управления\Для создания презентации\Красивые фото\Алтай, котло\DJI_0658_1.jpg"/>
          <p:cNvPicPr>
            <a:picLocks noChangeAspect="1" noChangeArrowheads="1"/>
          </p:cNvPicPr>
          <p:nvPr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93160" y="4080899"/>
            <a:ext cx="1962671" cy="13578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00293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8" name="Объект 17" hidden="1">
            <a:extLst>
              <a:ext uri="{FF2B5EF4-FFF2-40B4-BE49-F238E27FC236}">
                <a16:creationId xmlns:a16="http://schemas.microsoft.com/office/drawing/2014/main" xmlns="" id="{3E034962-BA4C-41F2-8250-7BFD29424ADA}"/>
              </a:ext>
            </a:extLst>
          </p:cNvPr>
          <p:cNvGraphicFramePr>
            <a:graphicFrameLocks noChangeAspect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2686530892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245" name="Слайд think-cell" r:id="rId6" imgW="443" imgH="443" progId="TCLayout.ActiveDocument.1">
                  <p:embed/>
                </p:oleObj>
              </mc:Choice>
              <mc:Fallback>
                <p:oleObj name="Слайд think-cell" r:id="rId6" imgW="443" imgH="443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Прямоугольник 18" hidden="1">
            <a:extLst>
              <a:ext uri="{FF2B5EF4-FFF2-40B4-BE49-F238E27FC236}">
                <a16:creationId xmlns:a16="http://schemas.microsoft.com/office/drawing/2014/main" xmlns="" id="{F5DA54A2-4FA1-4531-8C32-97F3A8068118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numCol="1" spcCol="0" rtlCol="0" anchor="ctr" anchorCtr="0">
            <a:noAutofit/>
          </a:bodyPr>
          <a:lstStyle/>
          <a:p>
            <a:pPr algn="ctr"/>
            <a:endParaRPr lang="ru-RU" sz="2800" dirty="0">
              <a:latin typeface="Arial" panose="020B0604020202020204" pitchFamily="34" charset="0"/>
              <a:ea typeface="+mj-ea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grpSp>
        <p:nvGrpSpPr>
          <p:cNvPr id="7" name="Заголовок 3"/>
          <p:cNvGrpSpPr>
            <a:grpSpLocks noGrp="1"/>
          </p:cNvGrpSpPr>
          <p:nvPr/>
        </p:nvGrpSpPr>
        <p:grpSpPr>
          <a:xfrm>
            <a:off x="0" y="71950"/>
            <a:ext cx="8915400" cy="1161264"/>
            <a:chOff x="35496" y="25624"/>
            <a:chExt cx="9107488" cy="1208038"/>
          </a:xfrm>
        </p:grpSpPr>
        <p:grpSp>
          <p:nvGrpSpPr>
            <p:cNvPr id="8" name="Группа 34"/>
            <p:cNvGrpSpPr/>
            <p:nvPr/>
          </p:nvGrpSpPr>
          <p:grpSpPr>
            <a:xfrm>
              <a:off x="35496" y="332656"/>
              <a:ext cx="9107488" cy="419795"/>
              <a:chOff x="35496" y="332656"/>
              <a:chExt cx="9107488" cy="419795"/>
            </a:xfrm>
          </p:grpSpPr>
          <p:sp>
            <p:nvSpPr>
              <p:cNvPr id="12" name="Rectangle 16"/>
              <p:cNvSpPr>
                <a:spLocks noChangeArrowheads="1"/>
              </p:cNvSpPr>
              <p:nvPr/>
            </p:nvSpPr>
            <p:spPr bwMode="auto">
              <a:xfrm>
                <a:off x="35496" y="476672"/>
                <a:ext cx="9107488" cy="131763"/>
              </a:xfrm>
              <a:prstGeom prst="rect">
                <a:avLst/>
              </a:prstGeom>
              <a:gradFill rotWithShape="0">
                <a:gsLst>
                  <a:gs pos="0">
                    <a:srgbClr val="1F497D">
                      <a:lumMod val="60000"/>
                      <a:lumOff val="40000"/>
                    </a:srgbClr>
                  </a:gs>
                  <a:gs pos="100000">
                    <a:sysClr val="window" lastClr="FFFFFF">
                      <a:alpha val="5000"/>
                    </a:sysClr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ru-RU" sz="18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cs typeface="Arial" pitchFamily="34" charset="0"/>
                </a:endParaRPr>
              </a:p>
            </p:txBody>
          </p:sp>
          <p:sp>
            <p:nvSpPr>
              <p:cNvPr id="13" name="Rectangle 16"/>
              <p:cNvSpPr>
                <a:spLocks noChangeArrowheads="1"/>
              </p:cNvSpPr>
              <p:nvPr/>
            </p:nvSpPr>
            <p:spPr bwMode="auto">
              <a:xfrm>
                <a:off x="35496" y="620688"/>
                <a:ext cx="9107488" cy="131763"/>
              </a:xfrm>
              <a:prstGeom prst="rect">
                <a:avLst/>
              </a:prstGeom>
              <a:gradFill rotWithShape="0">
                <a:gsLst>
                  <a:gs pos="0">
                    <a:srgbClr val="FF0000"/>
                  </a:gs>
                  <a:gs pos="100000">
                    <a:sysClr val="window" lastClr="FFFFFF">
                      <a:alpha val="5000"/>
                    </a:sysClr>
                  </a:gs>
                </a:gsLst>
                <a:lin ang="0" scaled="1"/>
              </a:gradFill>
              <a:ln>
                <a:noFill/>
              </a:ln>
            </p:spPr>
            <p:txBody>
              <a:bodyPr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ru-RU" sz="18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cs typeface="Arial" pitchFamily="34" charset="0"/>
                </a:endParaRPr>
              </a:p>
            </p:txBody>
          </p:sp>
          <p:sp>
            <p:nvSpPr>
              <p:cNvPr id="14" name="Rectangle 16"/>
              <p:cNvSpPr>
                <a:spLocks noChangeArrowheads="1"/>
              </p:cNvSpPr>
              <p:nvPr/>
            </p:nvSpPr>
            <p:spPr bwMode="auto">
              <a:xfrm>
                <a:off x="35496" y="332656"/>
                <a:ext cx="9107488" cy="131763"/>
              </a:xfrm>
              <a:prstGeom prst="rect">
                <a:avLst/>
              </a:prstGeom>
              <a:gradFill rotWithShape="0">
                <a:gsLst>
                  <a:gs pos="0">
                    <a:sysClr val="window" lastClr="FFFFFF"/>
                  </a:gs>
                  <a:gs pos="100000">
                    <a:sysClr val="window" lastClr="FFFFFF">
                      <a:alpha val="5000"/>
                    </a:sysClr>
                  </a:gs>
                </a:gsLst>
                <a:lin ang="0" scaled="1"/>
              </a:gradFill>
              <a:ln>
                <a:noFill/>
              </a:ln>
            </p:spPr>
            <p:txBody>
              <a:bodyPr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ru-RU" sz="18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cs typeface="Arial" pitchFamily="34" charset="0"/>
                </a:endParaRPr>
              </a:p>
            </p:txBody>
          </p:sp>
        </p:grpSp>
        <p:grpSp>
          <p:nvGrpSpPr>
            <p:cNvPr id="9" name="Группа 35"/>
            <p:cNvGrpSpPr/>
            <p:nvPr/>
          </p:nvGrpSpPr>
          <p:grpSpPr>
            <a:xfrm>
              <a:off x="35496" y="25624"/>
              <a:ext cx="4315393" cy="1208038"/>
              <a:chOff x="35496" y="25624"/>
              <a:chExt cx="4315393" cy="1208038"/>
            </a:xfrm>
          </p:grpSpPr>
          <p:sp>
            <p:nvSpPr>
              <p:cNvPr id="10" name="Text Box 18"/>
              <p:cNvSpPr txBox="1">
                <a:spLocks noChangeArrowheads="1"/>
              </p:cNvSpPr>
              <p:nvPr/>
            </p:nvSpPr>
            <p:spPr bwMode="auto">
              <a:xfrm>
                <a:off x="35496" y="25624"/>
                <a:ext cx="4315393" cy="35219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square">
                <a:spAutoFit/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ru-RU" sz="1600" b="1" i="0" u="none" strike="noStrike" kern="0" cap="none" spc="0" normalizeH="0" baseline="0" noProof="0" dirty="0">
                    <a:ln>
                      <a:noFill/>
                    </a:ln>
                    <a:solidFill>
                      <a:sysClr val="windowText" lastClr="00000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uLnTx/>
                    <a:uFillTx/>
                    <a:latin typeface="Arial" charset="0"/>
                    <a:cs typeface="Arial" charset="0"/>
                  </a:rPr>
                  <a:t>РОСТЕХНАДЗОР</a:t>
                </a:r>
                <a:endParaRPr kumimoji="0" lang="ru-RU" sz="18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Arial" charset="0"/>
                  <a:cs typeface="Arial" charset="0"/>
                </a:endParaRPr>
              </a:p>
            </p:txBody>
          </p:sp>
          <p:pic>
            <p:nvPicPr>
              <p:cNvPr id="11" name="Picture 19" descr="fsetan_emblema2007"/>
              <p:cNvPicPr>
                <a:picLocks noChangeAspect="1" noChangeArrowheads="1"/>
              </p:cNvPicPr>
              <p:nvPr/>
            </p:nvPicPr>
            <p:blipFill>
              <a:blip r:embed="rId8" cstate="print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09908" y="44624"/>
                <a:ext cx="1053053" cy="118903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</p:grpSp>
      <p:sp>
        <p:nvSpPr>
          <p:cNvPr id="3" name="Номер слайда 2">
            <a:extLst>
              <a:ext uri="{FF2B5EF4-FFF2-40B4-BE49-F238E27FC236}">
                <a16:creationId xmlns:a16="http://schemas.microsoft.com/office/drawing/2014/main" xmlns="" id="{C98421D8-4A83-4A3A-811B-9E9262F807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129465" y="5949282"/>
            <a:ext cx="600192" cy="365125"/>
          </a:xfrm>
        </p:spPr>
        <p:txBody>
          <a:bodyPr/>
          <a:lstStyle/>
          <a:p>
            <a:pPr algn="ctr">
              <a:defRPr/>
            </a:pPr>
            <a:fld id="{4F814217-A692-4320-9F69-D25E0A5EB74C}" type="slidenum">
              <a:rPr lang="ru-RU" smtClean="0">
                <a:solidFill>
                  <a:schemeClr val="bg1"/>
                </a:solidFill>
              </a:rPr>
              <a:pPr algn="ctr">
                <a:defRPr/>
              </a:pPr>
              <a:t>4</a:t>
            </a:fld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33" name="Text Box 18"/>
          <p:cNvSpPr txBox="1">
            <a:spLocks noChangeArrowheads="1"/>
          </p:cNvSpPr>
          <p:nvPr/>
        </p:nvSpPr>
        <p:spPr bwMode="auto">
          <a:xfrm>
            <a:off x="731404" y="770635"/>
            <a:ext cx="5256584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b="0" i="0" u="sng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uLnTx/>
                <a:uFillTx/>
                <a:cs typeface="Times New Roman" panose="02020603050405020304" pitchFamily="18" charset="0"/>
              </a:rPr>
              <a:t>ОБ ОСНОВНЫХ ПОКАЗАТЕЛЯХ</a:t>
            </a:r>
            <a:endParaRPr kumimoji="0" lang="ru-RU" sz="2000" b="0" i="0" u="sng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uLnTx/>
              <a:uFillTx/>
              <a:cs typeface="Times New Roman" panose="02020603050405020304" pitchFamily="18" charset="0"/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79699771"/>
              </p:ext>
            </p:extLst>
          </p:nvPr>
        </p:nvGraphicFramePr>
        <p:xfrm>
          <a:off x="268624" y="1340769"/>
          <a:ext cx="9364895" cy="4753571"/>
        </p:xfrm>
        <a:graphic>
          <a:graphicData uri="http://schemas.openxmlformats.org/drawingml/2006/table">
            <a:tbl>
              <a:tblPr/>
              <a:tblGrid>
                <a:gridCol w="758037"/>
                <a:gridCol w="4437665"/>
                <a:gridCol w="1389731"/>
                <a:gridCol w="1389731"/>
                <a:gridCol w="1389731"/>
              </a:tblGrid>
              <a:tr h="34574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 п/п</a:t>
                      </a:r>
                    </a:p>
                  </a:txBody>
                  <a:tcPr marL="6612" marR="6612" marT="6612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Наименование показателя</a:t>
                      </a:r>
                    </a:p>
                  </a:txBody>
                  <a:tcPr marL="6612" marR="6612" marT="6612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2025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2" marR="6612" marT="6612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2026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2" marR="6612" marT="6612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±</a:t>
                      </a:r>
                    </a:p>
                  </a:txBody>
                  <a:tcPr marL="6612" marR="6612" marT="6612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</a:tr>
              <a:tr h="21709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6612" marR="6612" marT="6612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Кол-во проверок (</a:t>
                      </a:r>
                      <a:r>
                        <a:rPr lang="ru-RU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пл.и</a:t>
                      </a:r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</a:t>
                      </a:r>
                      <a:r>
                        <a:rPr lang="ru-RU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внепл</a:t>
                      </a:r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.)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94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204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110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2973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1.1</a:t>
                      </a:r>
                    </a:p>
                  </a:txBody>
                  <a:tcPr marL="6612" marR="6612" marT="6612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плановых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59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50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318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1.2</a:t>
                      </a:r>
                    </a:p>
                  </a:txBody>
                  <a:tcPr marL="6612" marR="6612" marT="6612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внеплан</a:t>
                      </a:r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., из них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85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145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60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318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1.2.1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2" marR="6612" marT="6612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КИП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750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6612" marR="6612" marT="6612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пост.надзор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1446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1414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-32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027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6612" marR="6612" marT="6612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мероприятия по иным основаниям (по обращениям, приемка, пуск)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2822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4834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2012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946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2" marR="6612" marT="6612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Общее количество выявленных нарушений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8530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9383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853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946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2" marR="6612" marT="6612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Общее количество административных наказаний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1321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1243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-78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946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5.1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2" marR="6612" marT="6612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дисквалификаций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946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5.2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2" marR="6612" marT="6612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АПД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128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114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-14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3383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5.3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2" marR="6612" marT="6612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предупреждений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174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195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818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5.4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2" marR="6612" marT="6612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административных штрафов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1019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934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-85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7440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2" marR="6612" marT="6612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Сумма наложенных административных штрафов (</a:t>
                      </a:r>
                      <a:r>
                        <a:rPr lang="ru-RU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тыс.руб</a:t>
                      </a:r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.)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56143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44925,6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-11217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7440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2" marR="6612" marT="6612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Сумма взысканных административных штрафов (</a:t>
                      </a:r>
                      <a:r>
                        <a:rPr lang="ru-RU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тыс.руб</a:t>
                      </a:r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.)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22078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21221,3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-856,56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769034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8" name="Объект 17" hidden="1">
            <a:extLst>
              <a:ext uri="{FF2B5EF4-FFF2-40B4-BE49-F238E27FC236}">
                <a16:creationId xmlns:a16="http://schemas.microsoft.com/office/drawing/2014/main" xmlns="" id="{3E034962-BA4C-41F2-8250-7BFD29424ADA}"/>
              </a:ext>
            </a:extLst>
          </p:cNvPr>
          <p:cNvGraphicFramePr>
            <a:graphicFrameLocks noChangeAspect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117628475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269" name="Слайд think-cell" r:id="rId6" imgW="443" imgH="443" progId="TCLayout.ActiveDocument.1">
                  <p:embed/>
                </p:oleObj>
              </mc:Choice>
              <mc:Fallback>
                <p:oleObj name="Слайд think-cell" r:id="rId6" imgW="443" imgH="443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Прямоугольник 18" hidden="1">
            <a:extLst>
              <a:ext uri="{FF2B5EF4-FFF2-40B4-BE49-F238E27FC236}">
                <a16:creationId xmlns:a16="http://schemas.microsoft.com/office/drawing/2014/main" xmlns="" id="{F5DA54A2-4FA1-4531-8C32-97F3A8068118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numCol="1" spcCol="0" rtlCol="0" anchor="ctr" anchorCtr="0">
            <a:noAutofit/>
          </a:bodyPr>
          <a:lstStyle/>
          <a:p>
            <a:pPr algn="ctr"/>
            <a:endParaRPr lang="ru-RU" sz="2800" dirty="0">
              <a:latin typeface="Arial" panose="020B0604020202020204" pitchFamily="34" charset="0"/>
              <a:ea typeface="+mj-ea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grpSp>
        <p:nvGrpSpPr>
          <p:cNvPr id="7" name="Заголовок 3"/>
          <p:cNvGrpSpPr>
            <a:grpSpLocks noGrp="1"/>
          </p:cNvGrpSpPr>
          <p:nvPr/>
        </p:nvGrpSpPr>
        <p:grpSpPr>
          <a:xfrm>
            <a:off x="0" y="28540"/>
            <a:ext cx="8915400" cy="1204674"/>
            <a:chOff x="35496" y="-19534"/>
            <a:chExt cx="9107488" cy="1253196"/>
          </a:xfrm>
        </p:grpSpPr>
        <p:grpSp>
          <p:nvGrpSpPr>
            <p:cNvPr id="8" name="Группа 34"/>
            <p:cNvGrpSpPr/>
            <p:nvPr/>
          </p:nvGrpSpPr>
          <p:grpSpPr>
            <a:xfrm>
              <a:off x="35496" y="332656"/>
              <a:ext cx="9107488" cy="419795"/>
              <a:chOff x="35496" y="332656"/>
              <a:chExt cx="9107488" cy="419795"/>
            </a:xfrm>
          </p:grpSpPr>
          <p:sp>
            <p:nvSpPr>
              <p:cNvPr id="12" name="Rectangle 16"/>
              <p:cNvSpPr>
                <a:spLocks noChangeArrowheads="1"/>
              </p:cNvSpPr>
              <p:nvPr/>
            </p:nvSpPr>
            <p:spPr bwMode="auto">
              <a:xfrm>
                <a:off x="35496" y="476672"/>
                <a:ext cx="9107488" cy="131763"/>
              </a:xfrm>
              <a:prstGeom prst="rect">
                <a:avLst/>
              </a:prstGeom>
              <a:gradFill rotWithShape="0">
                <a:gsLst>
                  <a:gs pos="0">
                    <a:srgbClr val="1F497D">
                      <a:lumMod val="60000"/>
                      <a:lumOff val="40000"/>
                    </a:srgbClr>
                  </a:gs>
                  <a:gs pos="100000">
                    <a:sysClr val="window" lastClr="FFFFFF">
                      <a:alpha val="5000"/>
                    </a:sysClr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ru-RU" sz="18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cs typeface="Arial" pitchFamily="34" charset="0"/>
                </a:endParaRPr>
              </a:p>
            </p:txBody>
          </p:sp>
          <p:sp>
            <p:nvSpPr>
              <p:cNvPr id="13" name="Rectangle 16"/>
              <p:cNvSpPr>
                <a:spLocks noChangeArrowheads="1"/>
              </p:cNvSpPr>
              <p:nvPr/>
            </p:nvSpPr>
            <p:spPr bwMode="auto">
              <a:xfrm>
                <a:off x="35496" y="620688"/>
                <a:ext cx="9107488" cy="131763"/>
              </a:xfrm>
              <a:prstGeom prst="rect">
                <a:avLst/>
              </a:prstGeom>
              <a:gradFill rotWithShape="0">
                <a:gsLst>
                  <a:gs pos="0">
                    <a:srgbClr val="FF0000"/>
                  </a:gs>
                  <a:gs pos="100000">
                    <a:sysClr val="window" lastClr="FFFFFF">
                      <a:alpha val="5000"/>
                    </a:sysClr>
                  </a:gs>
                </a:gsLst>
                <a:lin ang="0" scaled="1"/>
              </a:gradFill>
              <a:ln>
                <a:noFill/>
              </a:ln>
            </p:spPr>
            <p:txBody>
              <a:bodyPr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ru-RU" sz="18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cs typeface="Arial" pitchFamily="34" charset="0"/>
                </a:endParaRPr>
              </a:p>
            </p:txBody>
          </p:sp>
          <p:sp>
            <p:nvSpPr>
              <p:cNvPr id="14" name="Rectangle 16"/>
              <p:cNvSpPr>
                <a:spLocks noChangeArrowheads="1"/>
              </p:cNvSpPr>
              <p:nvPr/>
            </p:nvSpPr>
            <p:spPr bwMode="auto">
              <a:xfrm>
                <a:off x="35496" y="332656"/>
                <a:ext cx="9107488" cy="131763"/>
              </a:xfrm>
              <a:prstGeom prst="rect">
                <a:avLst/>
              </a:prstGeom>
              <a:gradFill rotWithShape="0">
                <a:gsLst>
                  <a:gs pos="0">
                    <a:sysClr val="window" lastClr="FFFFFF"/>
                  </a:gs>
                  <a:gs pos="100000">
                    <a:sysClr val="window" lastClr="FFFFFF">
                      <a:alpha val="5000"/>
                    </a:sysClr>
                  </a:gs>
                </a:gsLst>
                <a:lin ang="0" scaled="1"/>
              </a:gradFill>
              <a:ln>
                <a:noFill/>
              </a:ln>
            </p:spPr>
            <p:txBody>
              <a:bodyPr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ru-RU" sz="18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cs typeface="Arial" pitchFamily="34" charset="0"/>
                </a:endParaRPr>
              </a:p>
            </p:txBody>
          </p:sp>
        </p:grpSp>
        <p:grpSp>
          <p:nvGrpSpPr>
            <p:cNvPr id="9" name="Группа 35"/>
            <p:cNvGrpSpPr/>
            <p:nvPr/>
          </p:nvGrpSpPr>
          <p:grpSpPr>
            <a:xfrm>
              <a:off x="35496" y="-19534"/>
              <a:ext cx="4315393" cy="1253196"/>
              <a:chOff x="35496" y="-19534"/>
              <a:chExt cx="4315393" cy="1253196"/>
            </a:xfrm>
          </p:grpSpPr>
          <p:sp>
            <p:nvSpPr>
              <p:cNvPr id="10" name="Text Box 18"/>
              <p:cNvSpPr txBox="1">
                <a:spLocks noChangeArrowheads="1"/>
              </p:cNvSpPr>
              <p:nvPr/>
            </p:nvSpPr>
            <p:spPr bwMode="auto">
              <a:xfrm>
                <a:off x="35496" y="-19534"/>
                <a:ext cx="4315393" cy="35219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square">
                <a:spAutoFit/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ru-RU" sz="1600" b="1" i="0" u="none" strike="noStrike" kern="0" cap="none" spc="0" normalizeH="0" baseline="0" noProof="0" dirty="0">
                    <a:ln>
                      <a:noFill/>
                    </a:ln>
                    <a:solidFill>
                      <a:sysClr val="windowText" lastClr="00000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uLnTx/>
                    <a:uFillTx/>
                    <a:latin typeface="Arial" charset="0"/>
                    <a:cs typeface="Arial" charset="0"/>
                  </a:rPr>
                  <a:t>РОСТЕХНАДЗОР</a:t>
                </a:r>
                <a:endParaRPr kumimoji="0" lang="ru-RU" sz="18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Arial" charset="0"/>
                  <a:cs typeface="Arial" charset="0"/>
                </a:endParaRPr>
              </a:p>
            </p:txBody>
          </p:sp>
          <p:pic>
            <p:nvPicPr>
              <p:cNvPr id="11" name="Picture 19" descr="fsetan_emblema2007"/>
              <p:cNvPicPr>
                <a:picLocks noChangeAspect="1" noChangeArrowheads="1"/>
              </p:cNvPicPr>
              <p:nvPr/>
            </p:nvPicPr>
            <p:blipFill>
              <a:blip r:embed="rId8" cstate="print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09908" y="44624"/>
                <a:ext cx="1053053" cy="118903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</p:grpSp>
      <p:sp>
        <p:nvSpPr>
          <p:cNvPr id="3" name="Номер слайда 2">
            <a:extLst>
              <a:ext uri="{FF2B5EF4-FFF2-40B4-BE49-F238E27FC236}">
                <a16:creationId xmlns:a16="http://schemas.microsoft.com/office/drawing/2014/main" xmlns="" id="{C98421D8-4A83-4A3A-811B-9E9262F807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129465" y="5949282"/>
            <a:ext cx="600192" cy="365125"/>
          </a:xfrm>
        </p:spPr>
        <p:txBody>
          <a:bodyPr/>
          <a:lstStyle/>
          <a:p>
            <a:pPr algn="ctr">
              <a:defRPr/>
            </a:pPr>
            <a:fld id="{4F814217-A692-4320-9F69-D25E0A5EB74C}" type="slidenum">
              <a:rPr lang="ru-RU" smtClean="0">
                <a:solidFill>
                  <a:schemeClr val="bg1"/>
                </a:solidFill>
              </a:rPr>
              <a:pPr algn="ctr">
                <a:defRPr/>
              </a:pPr>
              <a:t>5</a:t>
            </a:fld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33" name="Text Box 18"/>
          <p:cNvSpPr txBox="1">
            <a:spLocks noChangeArrowheads="1"/>
          </p:cNvSpPr>
          <p:nvPr/>
        </p:nvSpPr>
        <p:spPr bwMode="auto">
          <a:xfrm>
            <a:off x="731405" y="707304"/>
            <a:ext cx="803802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2000" b="0" u="sng" kern="0" cap="all" dirty="0" smtClean="0">
                <a:solidFill>
                  <a:sysClr val="windowText" lastClr="000000"/>
                </a:solidFill>
                <a:cs typeface="Times New Roman" panose="02020603050405020304" pitchFamily="18" charset="0"/>
              </a:rPr>
              <a:t>Краткая статистика </a:t>
            </a:r>
            <a:r>
              <a:rPr lang="ru-RU" sz="2000" b="0" u="sng" kern="0" cap="all" dirty="0">
                <a:solidFill>
                  <a:sysClr val="windowText" lastClr="000000"/>
                </a:solidFill>
                <a:cs typeface="Times New Roman" panose="02020603050405020304" pitchFamily="18" charset="0"/>
              </a:rPr>
              <a:t>показателей надзорной деятельности по видам надзора</a:t>
            </a:r>
            <a:endParaRPr kumimoji="0" lang="ru-RU" sz="2000" b="0" i="0" u="sng" strike="noStrike" kern="0" cap="all" spc="0" normalizeH="0" noProof="0" dirty="0">
              <a:ln>
                <a:noFill/>
              </a:ln>
              <a:solidFill>
                <a:sysClr val="windowText" lastClr="000000"/>
              </a:solidFill>
              <a:uLnTx/>
              <a:uFillTx/>
              <a:cs typeface="Times New Roman" panose="02020603050405020304" pitchFamily="18" charset="0"/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01909712"/>
              </p:ext>
            </p:extLst>
          </p:nvPr>
        </p:nvGraphicFramePr>
        <p:xfrm>
          <a:off x="344488" y="1428932"/>
          <a:ext cx="9289031" cy="5041158"/>
        </p:xfrm>
        <a:graphic>
          <a:graphicData uri="http://schemas.openxmlformats.org/drawingml/2006/table">
            <a:tbl>
              <a:tblPr/>
              <a:tblGrid>
                <a:gridCol w="607616"/>
                <a:gridCol w="3068649"/>
                <a:gridCol w="1508311"/>
                <a:gridCol w="936103"/>
                <a:gridCol w="1080121"/>
                <a:gridCol w="648072"/>
                <a:gridCol w="1440159"/>
              </a:tblGrid>
              <a:tr h="36004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№ п/п</a:t>
                      </a:r>
                    </a:p>
                  </a:txBody>
                  <a:tcPr marL="5937" marR="5937" marT="5937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Наименование показателя</a:t>
                      </a:r>
                    </a:p>
                  </a:txBody>
                  <a:tcPr marL="5937" marR="5937" marT="5937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Промышленная безопасность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937" marR="5937" marT="5937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Энерго</a:t>
                      </a:r>
                      <a:endParaRPr lang="ru-RU" sz="1600" b="1" i="0" u="none" strike="noStrike" dirty="0" smtClean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надзор</a:t>
                      </a:r>
                    </a:p>
                  </a:txBody>
                  <a:tcPr marL="5937" marR="5937" marT="5937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Тепло</a:t>
                      </a:r>
                    </a:p>
                    <a:p>
                      <a:pPr algn="ctr" fontAlgn="ctr"/>
                      <a:r>
                        <a:rPr lang="ru-RU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энергетика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937" marR="5937" marT="5937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ГТС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937" marR="5937" marT="5937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Строительный надзор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5937" marR="5937" marT="5937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5281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6612" marR="6612" marT="6612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Кол-во проверок (</a:t>
                      </a:r>
                      <a:r>
                        <a:rPr lang="ru-RU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пл.и</a:t>
                      </a:r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</a:t>
                      </a:r>
                      <a:r>
                        <a:rPr lang="ru-RU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внепл</a:t>
                      </a:r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.)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70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123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623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1.1</a:t>
                      </a:r>
                    </a:p>
                  </a:txBody>
                  <a:tcPr marL="6612" marR="6612" marT="6612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плановых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51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623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1.2</a:t>
                      </a:r>
                    </a:p>
                  </a:txBody>
                  <a:tcPr marL="6612" marR="6612" marT="6612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внеплан</a:t>
                      </a:r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., из них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123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623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1.2.1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2" marR="6612" marT="6612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КИП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3043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6612" marR="6612" marT="6612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пост.надзор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1391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808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6612" marR="6612" marT="6612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мероприятия по иным основаниям (по обращениям, приемка, пуск)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560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3702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492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404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2" marR="6612" marT="6612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Общее количество выявленных нарушений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6687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1950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439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58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185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591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2" marR="6612" marT="6612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Общее количество административных наказаний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1076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89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997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5.1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2" marR="6612" marT="6612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дисквалификаций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7471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5.2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2" marR="6612" marT="6612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АПД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114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435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5.3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2" marR="6612" marT="6612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предупреждений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84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55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234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5.4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2" marR="6612" marT="6612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административных штрафов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878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34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900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2" marR="6612" marT="6612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Сумма наложенных административных штрафов (</a:t>
                      </a:r>
                      <a:r>
                        <a:rPr lang="ru-RU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тыс.руб</a:t>
                      </a:r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.)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39634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941,6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264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430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3630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900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2" marR="6612" marT="6612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Сумма взысканных административных штрафов (</a:t>
                      </a:r>
                      <a:r>
                        <a:rPr lang="ru-RU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тыс.руб</a:t>
                      </a:r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.)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17659,5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417,8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48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215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2880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088432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8" name="Объект 17" hidden="1">
            <a:extLst>
              <a:ext uri="{FF2B5EF4-FFF2-40B4-BE49-F238E27FC236}">
                <a16:creationId xmlns="" xmlns:a16="http://schemas.microsoft.com/office/drawing/2014/main" id="{3E034962-BA4C-41F2-8250-7BFD29424ADA}"/>
              </a:ext>
            </a:extLst>
          </p:cNvPr>
          <p:cNvGraphicFramePr>
            <a:graphicFrameLocks noChangeAspect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294061365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385" name="Слайд think-cell" r:id="rId6" imgW="443" imgH="443" progId="TCLayout.ActiveDocument.1">
                  <p:embed/>
                </p:oleObj>
              </mc:Choice>
              <mc:Fallback>
                <p:oleObj name="Слайд think-cell" r:id="rId6" imgW="443" imgH="443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Прямоугольник 18" hidden="1">
            <a:extLst>
              <a:ext uri="{FF2B5EF4-FFF2-40B4-BE49-F238E27FC236}">
                <a16:creationId xmlns="" xmlns:a16="http://schemas.microsoft.com/office/drawing/2014/main" id="{F5DA54A2-4FA1-4531-8C32-97F3A8068118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numCol="1" spcCol="0" rtlCol="0" anchor="ctr" anchorCtr="0">
            <a:noAutofit/>
          </a:bodyPr>
          <a:lstStyle/>
          <a:p>
            <a:pPr algn="ctr"/>
            <a:endParaRPr lang="ru-RU" sz="2800" dirty="0">
              <a:latin typeface="Arial" panose="020B0604020202020204" pitchFamily="34" charset="0"/>
              <a:ea typeface="+mj-ea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grpSp>
        <p:nvGrpSpPr>
          <p:cNvPr id="7" name="Заголовок 3"/>
          <p:cNvGrpSpPr>
            <a:grpSpLocks noGrp="1"/>
          </p:cNvGrpSpPr>
          <p:nvPr/>
        </p:nvGrpSpPr>
        <p:grpSpPr>
          <a:xfrm>
            <a:off x="0" y="82457"/>
            <a:ext cx="8915400" cy="1150757"/>
            <a:chOff x="35496" y="36555"/>
            <a:chExt cx="9107488" cy="1197107"/>
          </a:xfrm>
        </p:grpSpPr>
        <p:grpSp>
          <p:nvGrpSpPr>
            <p:cNvPr id="8" name="Группа 34"/>
            <p:cNvGrpSpPr/>
            <p:nvPr/>
          </p:nvGrpSpPr>
          <p:grpSpPr>
            <a:xfrm>
              <a:off x="35496" y="332656"/>
              <a:ext cx="9107488" cy="419795"/>
              <a:chOff x="35496" y="332656"/>
              <a:chExt cx="9107488" cy="419795"/>
            </a:xfrm>
          </p:grpSpPr>
          <p:sp>
            <p:nvSpPr>
              <p:cNvPr id="12" name="Rectangle 16"/>
              <p:cNvSpPr>
                <a:spLocks noChangeArrowheads="1"/>
              </p:cNvSpPr>
              <p:nvPr/>
            </p:nvSpPr>
            <p:spPr bwMode="auto">
              <a:xfrm>
                <a:off x="35496" y="476672"/>
                <a:ext cx="9107488" cy="131763"/>
              </a:xfrm>
              <a:prstGeom prst="rect">
                <a:avLst/>
              </a:prstGeom>
              <a:gradFill rotWithShape="0">
                <a:gsLst>
                  <a:gs pos="0">
                    <a:srgbClr val="1F497D">
                      <a:lumMod val="60000"/>
                      <a:lumOff val="40000"/>
                    </a:srgbClr>
                  </a:gs>
                  <a:gs pos="100000">
                    <a:sysClr val="window" lastClr="FFFFFF">
                      <a:alpha val="5000"/>
                    </a:sysClr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ru-RU" sz="18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cs typeface="Arial" pitchFamily="34" charset="0"/>
                </a:endParaRPr>
              </a:p>
            </p:txBody>
          </p:sp>
          <p:sp>
            <p:nvSpPr>
              <p:cNvPr id="13" name="Rectangle 16"/>
              <p:cNvSpPr>
                <a:spLocks noChangeArrowheads="1"/>
              </p:cNvSpPr>
              <p:nvPr/>
            </p:nvSpPr>
            <p:spPr bwMode="auto">
              <a:xfrm>
                <a:off x="35496" y="620688"/>
                <a:ext cx="9107488" cy="131763"/>
              </a:xfrm>
              <a:prstGeom prst="rect">
                <a:avLst/>
              </a:prstGeom>
              <a:gradFill rotWithShape="0">
                <a:gsLst>
                  <a:gs pos="0">
                    <a:srgbClr val="FF0000"/>
                  </a:gs>
                  <a:gs pos="100000">
                    <a:sysClr val="window" lastClr="FFFFFF">
                      <a:alpha val="5000"/>
                    </a:sysClr>
                  </a:gs>
                </a:gsLst>
                <a:lin ang="0" scaled="1"/>
              </a:gradFill>
              <a:ln>
                <a:noFill/>
              </a:ln>
            </p:spPr>
            <p:txBody>
              <a:bodyPr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ru-RU" sz="18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cs typeface="Arial" pitchFamily="34" charset="0"/>
                </a:endParaRPr>
              </a:p>
            </p:txBody>
          </p:sp>
          <p:sp>
            <p:nvSpPr>
              <p:cNvPr id="14" name="Rectangle 16"/>
              <p:cNvSpPr>
                <a:spLocks noChangeArrowheads="1"/>
              </p:cNvSpPr>
              <p:nvPr/>
            </p:nvSpPr>
            <p:spPr bwMode="auto">
              <a:xfrm>
                <a:off x="35496" y="332656"/>
                <a:ext cx="9107488" cy="131763"/>
              </a:xfrm>
              <a:prstGeom prst="rect">
                <a:avLst/>
              </a:prstGeom>
              <a:gradFill rotWithShape="0">
                <a:gsLst>
                  <a:gs pos="0">
                    <a:sysClr val="window" lastClr="FFFFFF"/>
                  </a:gs>
                  <a:gs pos="100000">
                    <a:sysClr val="window" lastClr="FFFFFF">
                      <a:alpha val="5000"/>
                    </a:sysClr>
                  </a:gs>
                </a:gsLst>
                <a:lin ang="0" scaled="1"/>
              </a:gradFill>
              <a:ln>
                <a:noFill/>
              </a:ln>
            </p:spPr>
            <p:txBody>
              <a:bodyPr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ru-RU" sz="18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cs typeface="Arial" pitchFamily="34" charset="0"/>
                </a:endParaRPr>
              </a:p>
            </p:txBody>
          </p:sp>
        </p:grpSp>
        <p:grpSp>
          <p:nvGrpSpPr>
            <p:cNvPr id="9" name="Группа 35"/>
            <p:cNvGrpSpPr/>
            <p:nvPr/>
          </p:nvGrpSpPr>
          <p:grpSpPr>
            <a:xfrm>
              <a:off x="35496" y="36555"/>
              <a:ext cx="4315393" cy="1197107"/>
              <a:chOff x="35496" y="36555"/>
              <a:chExt cx="4315393" cy="1197107"/>
            </a:xfrm>
          </p:grpSpPr>
          <p:sp>
            <p:nvSpPr>
              <p:cNvPr id="10" name="Text Box 18"/>
              <p:cNvSpPr txBox="1">
                <a:spLocks noChangeArrowheads="1"/>
              </p:cNvSpPr>
              <p:nvPr/>
            </p:nvSpPr>
            <p:spPr bwMode="auto">
              <a:xfrm>
                <a:off x="35496" y="36555"/>
                <a:ext cx="4315393" cy="35219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square">
                <a:spAutoFit/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ru-RU" sz="1600" b="1" i="0" u="none" strike="noStrike" kern="0" cap="none" spc="0" normalizeH="0" baseline="0" noProof="0" dirty="0">
                    <a:ln>
                      <a:noFill/>
                    </a:ln>
                    <a:solidFill>
                      <a:sysClr val="windowText" lastClr="00000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uLnTx/>
                    <a:uFillTx/>
                    <a:latin typeface="Arial" charset="0"/>
                    <a:cs typeface="Arial" charset="0"/>
                  </a:rPr>
                  <a:t>РОСТЕХНАДЗОР</a:t>
                </a:r>
                <a:endParaRPr kumimoji="0" lang="ru-RU" sz="18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Arial" charset="0"/>
                  <a:cs typeface="Arial" charset="0"/>
                </a:endParaRPr>
              </a:p>
            </p:txBody>
          </p:sp>
          <p:pic>
            <p:nvPicPr>
              <p:cNvPr id="11" name="Picture 19" descr="fsetan_emblema2007"/>
              <p:cNvPicPr>
                <a:picLocks noChangeAspect="1" noChangeArrowheads="1"/>
              </p:cNvPicPr>
              <p:nvPr/>
            </p:nvPicPr>
            <p:blipFill>
              <a:blip r:embed="rId8" cstate="print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09908" y="44624"/>
                <a:ext cx="1053053" cy="118903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</p:grpSp>
      <p:sp>
        <p:nvSpPr>
          <p:cNvPr id="3" name="Номер слайда 2">
            <a:extLst>
              <a:ext uri="{FF2B5EF4-FFF2-40B4-BE49-F238E27FC236}">
                <a16:creationId xmlns="" xmlns:a16="http://schemas.microsoft.com/office/drawing/2014/main" id="{C98421D8-4A83-4A3A-811B-9E9262F807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201472" y="5949280"/>
            <a:ext cx="600192" cy="365125"/>
          </a:xfrm>
        </p:spPr>
        <p:txBody>
          <a:bodyPr/>
          <a:lstStyle/>
          <a:p>
            <a:pPr algn="ctr">
              <a:defRPr/>
            </a:pPr>
            <a:fld id="{4F814217-A692-4320-9F69-D25E0A5EB74C}" type="slidenum">
              <a:rPr lang="ru-RU" smtClean="0">
                <a:solidFill>
                  <a:schemeClr val="bg1"/>
                </a:solidFill>
              </a:rPr>
              <a:pPr algn="ctr">
                <a:defRPr/>
              </a:pPr>
              <a:t>6</a:t>
            </a:fld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5" name="AutoShape 39" descr="https://donvesti.ru/wp-content/uploads/2020/09/maxresdefault-1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6" name="AutoShape 41" descr="https://donvesti.ru/wp-content/uploads/2020/09/maxresdefault-1.jpg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5" name="Text Box 18"/>
          <p:cNvSpPr txBox="1">
            <a:spLocks noChangeArrowheads="1"/>
          </p:cNvSpPr>
          <p:nvPr/>
        </p:nvSpPr>
        <p:spPr bwMode="auto">
          <a:xfrm>
            <a:off x="877380" y="770635"/>
            <a:ext cx="6451884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2000" b="0" u="sng" kern="0" cap="all" dirty="0">
                <a:solidFill>
                  <a:sysClr val="windowText" lastClr="000000"/>
                </a:solidFill>
                <a:cs typeface="Times New Roman" panose="02020603050405020304" pitchFamily="18" charset="0"/>
              </a:rPr>
              <a:t>О работе по профилактике нарушений</a:t>
            </a:r>
            <a:endParaRPr kumimoji="0" lang="ru-RU" sz="2000" b="0" i="0" u="sng" strike="noStrike" kern="0" cap="all" spc="0" normalizeH="0" noProof="0" dirty="0">
              <a:ln>
                <a:noFill/>
              </a:ln>
              <a:solidFill>
                <a:sysClr val="windowText" lastClr="000000"/>
              </a:solidFill>
              <a:uLnTx/>
              <a:uFillTx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877380" y="6112363"/>
            <a:ext cx="831945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000" cap="all" dirty="0"/>
              <a:t>Наказание не является целью, цель – профилактика!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877379" y="3861048"/>
            <a:ext cx="8262951" cy="20159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580" algn="just">
              <a:lnSpc>
                <a:spcPts val="2500"/>
              </a:lnSpc>
              <a:spcAft>
                <a:spcPts val="0"/>
              </a:spcAft>
            </a:pPr>
            <a:r>
              <a:rPr lang="ru-RU" sz="1600" b="0" dirty="0" smtClean="0">
                <a:latin typeface="Times New Roman"/>
                <a:ea typeface="Times New Roman"/>
              </a:rPr>
              <a:t>За I </a:t>
            </a:r>
            <a:r>
              <a:rPr lang="ru-RU" sz="1600" b="0" dirty="0">
                <a:latin typeface="Times New Roman"/>
                <a:ea typeface="Times New Roman"/>
              </a:rPr>
              <a:t>квартал 2026 года Управлением объявлено 482 предостережения о недопустимости нарушения обязательных требований: 130 – по промышленной безопасности; 249 – при осуществлении энергетического надзора; 14 – при надзоре за ГТС; 1 – при </a:t>
            </a:r>
            <a:r>
              <a:rPr lang="ru-RU" sz="1600" b="0" dirty="0" err="1">
                <a:latin typeface="Times New Roman"/>
                <a:ea typeface="Times New Roman"/>
              </a:rPr>
              <a:t>стройнадзоре</a:t>
            </a:r>
            <a:r>
              <a:rPr lang="ru-RU" sz="1600" b="0" dirty="0">
                <a:latin typeface="Times New Roman"/>
                <a:ea typeface="Times New Roman"/>
              </a:rPr>
              <a:t>; 53 – в теплоэнергетике, 35 - Лифты (за аналогичный период 2025 г. - 561 предостережение) проведено 107 профилактических визитов и 2078 профилактических мероприятий в виде консультирования поднадзорных субъектов.</a:t>
            </a:r>
            <a:endParaRPr lang="ru-RU" sz="1600" b="0" dirty="0">
              <a:effectLst/>
              <a:latin typeface="Times New Roman"/>
              <a:ea typeface="Times New Roman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1299466" y="1233214"/>
            <a:ext cx="6130033" cy="2277547"/>
          </a:xfrm>
          <a:prstGeom prst="rect">
            <a:avLst/>
          </a:prstGeom>
          <a:gradFill flip="none" rotWithShape="1">
            <a:gsLst>
              <a:gs pos="0">
                <a:schemeClr val="accent6">
                  <a:lumMod val="20000"/>
                  <a:lumOff val="80000"/>
                </a:schemeClr>
              </a:gs>
              <a:gs pos="21650">
                <a:schemeClr val="accent6">
                  <a:lumMod val="20000"/>
                  <a:lumOff val="80000"/>
                </a:schemeClr>
              </a:gs>
              <a:gs pos="50000">
                <a:srgbClr val="FFFFFF"/>
              </a:gs>
              <a:gs pos="99000">
                <a:schemeClr val="bg1">
                  <a:lumMod val="95000"/>
                </a:schemeClr>
              </a:gs>
            </a:gsLst>
            <a:lin ang="0" scaled="1"/>
            <a:tileRect/>
          </a:gradFill>
        </p:spPr>
        <p:txBody>
          <a:bodyPr wrap="square">
            <a:spAutoFit/>
          </a:bodyPr>
          <a:lstStyle/>
          <a:p>
            <a:r>
              <a:rPr lang="ru-RU" sz="1800" dirty="0" smtClean="0"/>
              <a:t>Профилактические мероприятия (ст. 45 248-ФЗ)</a:t>
            </a:r>
          </a:p>
          <a:p>
            <a:endParaRPr lang="ru-RU" dirty="0"/>
          </a:p>
          <a:p>
            <a:r>
              <a:rPr lang="ru-RU" sz="1600" dirty="0"/>
              <a:t>1) информирование;</a:t>
            </a:r>
          </a:p>
          <a:p>
            <a:r>
              <a:rPr lang="ru-RU" sz="1600" dirty="0"/>
              <a:t>2) обобщение правоприменительной практики;</a:t>
            </a:r>
          </a:p>
          <a:p>
            <a:r>
              <a:rPr lang="ru-RU" sz="1600" dirty="0"/>
              <a:t>3) меры стимулирования добросовестности;</a:t>
            </a:r>
          </a:p>
          <a:p>
            <a:r>
              <a:rPr lang="ru-RU" sz="1600" dirty="0"/>
              <a:t>4) объявление предостережения;</a:t>
            </a:r>
          </a:p>
          <a:p>
            <a:r>
              <a:rPr lang="ru-RU" sz="1600" dirty="0"/>
              <a:t>5) консультирование;</a:t>
            </a:r>
          </a:p>
          <a:p>
            <a:r>
              <a:rPr lang="ru-RU" sz="1600" dirty="0"/>
              <a:t>6) </a:t>
            </a:r>
            <a:r>
              <a:rPr lang="ru-RU" sz="1600" dirty="0" err="1"/>
              <a:t>самообследование</a:t>
            </a:r>
            <a:r>
              <a:rPr lang="ru-RU" sz="1600" dirty="0"/>
              <a:t>;</a:t>
            </a:r>
          </a:p>
          <a:p>
            <a:r>
              <a:rPr lang="ru-RU" sz="1600" dirty="0"/>
              <a:t>7) профилактический визит.</a:t>
            </a:r>
          </a:p>
        </p:txBody>
      </p:sp>
      <p:cxnSp>
        <p:nvCxnSpPr>
          <p:cNvPr id="21" name="Прямая соединительная линия 20"/>
          <p:cNvCxnSpPr/>
          <p:nvPr/>
        </p:nvCxnSpPr>
        <p:spPr>
          <a:xfrm>
            <a:off x="720382" y="3716263"/>
            <a:ext cx="863345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/>
          <p:cNvCxnSpPr/>
          <p:nvPr/>
        </p:nvCxnSpPr>
        <p:spPr>
          <a:xfrm>
            <a:off x="877380" y="6669360"/>
            <a:ext cx="8262951" cy="0"/>
          </a:xfrm>
          <a:prstGeom prst="line">
            <a:avLst/>
          </a:prstGeom>
          <a:ln w="19050"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776348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8" name="Объект 17" hidden="1">
            <a:extLst>
              <a:ext uri="{FF2B5EF4-FFF2-40B4-BE49-F238E27FC236}">
                <a16:creationId xmlns:a16="http://schemas.microsoft.com/office/drawing/2014/main" xmlns="" id="{3E034962-BA4C-41F2-8250-7BFD29424ADA}"/>
              </a:ext>
            </a:extLst>
          </p:cNvPr>
          <p:cNvGraphicFramePr>
            <a:graphicFrameLocks noChangeAspect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1758482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293" name="Слайд think-cell" r:id="rId6" imgW="443" imgH="443" progId="TCLayout.ActiveDocument.1">
                  <p:embed/>
                </p:oleObj>
              </mc:Choice>
              <mc:Fallback>
                <p:oleObj name="Слайд think-cell" r:id="rId6" imgW="443" imgH="443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Прямоугольник 18" hidden="1">
            <a:extLst>
              <a:ext uri="{FF2B5EF4-FFF2-40B4-BE49-F238E27FC236}">
                <a16:creationId xmlns:a16="http://schemas.microsoft.com/office/drawing/2014/main" xmlns="" id="{F5DA54A2-4FA1-4531-8C32-97F3A8068118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numCol="1" spcCol="0" rtlCol="0" anchor="ctr" anchorCtr="0">
            <a:noAutofit/>
          </a:bodyPr>
          <a:lstStyle/>
          <a:p>
            <a:pPr algn="ctr"/>
            <a:endParaRPr lang="ru-RU" sz="2800" dirty="0">
              <a:latin typeface="Arial" panose="020B0604020202020204" pitchFamily="34" charset="0"/>
              <a:ea typeface="+mj-ea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grpSp>
        <p:nvGrpSpPr>
          <p:cNvPr id="7" name="Заголовок 3"/>
          <p:cNvGrpSpPr>
            <a:grpSpLocks noGrp="1"/>
          </p:cNvGrpSpPr>
          <p:nvPr/>
        </p:nvGrpSpPr>
        <p:grpSpPr>
          <a:xfrm>
            <a:off x="-5612" y="34796"/>
            <a:ext cx="8921013" cy="1198418"/>
            <a:chOff x="29762" y="-13026"/>
            <a:chExt cx="9113222" cy="1246688"/>
          </a:xfrm>
        </p:grpSpPr>
        <p:grpSp>
          <p:nvGrpSpPr>
            <p:cNvPr id="8" name="Группа 34"/>
            <p:cNvGrpSpPr/>
            <p:nvPr/>
          </p:nvGrpSpPr>
          <p:grpSpPr>
            <a:xfrm>
              <a:off x="35496" y="332656"/>
              <a:ext cx="9107488" cy="419795"/>
              <a:chOff x="35496" y="332656"/>
              <a:chExt cx="9107488" cy="419795"/>
            </a:xfrm>
          </p:grpSpPr>
          <p:sp>
            <p:nvSpPr>
              <p:cNvPr id="12" name="Rectangle 16"/>
              <p:cNvSpPr>
                <a:spLocks noChangeArrowheads="1"/>
              </p:cNvSpPr>
              <p:nvPr/>
            </p:nvSpPr>
            <p:spPr bwMode="auto">
              <a:xfrm>
                <a:off x="35496" y="476672"/>
                <a:ext cx="9107488" cy="131763"/>
              </a:xfrm>
              <a:prstGeom prst="rect">
                <a:avLst/>
              </a:prstGeom>
              <a:gradFill rotWithShape="0">
                <a:gsLst>
                  <a:gs pos="0">
                    <a:srgbClr val="1F497D">
                      <a:lumMod val="60000"/>
                      <a:lumOff val="40000"/>
                    </a:srgbClr>
                  </a:gs>
                  <a:gs pos="100000">
                    <a:sysClr val="window" lastClr="FFFFFF">
                      <a:alpha val="5000"/>
                    </a:sysClr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ru-RU" sz="18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cs typeface="Arial" pitchFamily="34" charset="0"/>
                </a:endParaRPr>
              </a:p>
            </p:txBody>
          </p:sp>
          <p:sp>
            <p:nvSpPr>
              <p:cNvPr id="13" name="Rectangle 16"/>
              <p:cNvSpPr>
                <a:spLocks noChangeArrowheads="1"/>
              </p:cNvSpPr>
              <p:nvPr/>
            </p:nvSpPr>
            <p:spPr bwMode="auto">
              <a:xfrm>
                <a:off x="35496" y="620688"/>
                <a:ext cx="9107488" cy="131763"/>
              </a:xfrm>
              <a:prstGeom prst="rect">
                <a:avLst/>
              </a:prstGeom>
              <a:gradFill rotWithShape="0">
                <a:gsLst>
                  <a:gs pos="0">
                    <a:srgbClr val="FF0000"/>
                  </a:gs>
                  <a:gs pos="100000">
                    <a:sysClr val="window" lastClr="FFFFFF">
                      <a:alpha val="5000"/>
                    </a:sysClr>
                  </a:gs>
                </a:gsLst>
                <a:lin ang="0" scaled="1"/>
              </a:gradFill>
              <a:ln>
                <a:noFill/>
              </a:ln>
            </p:spPr>
            <p:txBody>
              <a:bodyPr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ru-RU" sz="18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cs typeface="Arial" pitchFamily="34" charset="0"/>
                </a:endParaRPr>
              </a:p>
            </p:txBody>
          </p:sp>
          <p:sp>
            <p:nvSpPr>
              <p:cNvPr id="14" name="Rectangle 16"/>
              <p:cNvSpPr>
                <a:spLocks noChangeArrowheads="1"/>
              </p:cNvSpPr>
              <p:nvPr/>
            </p:nvSpPr>
            <p:spPr bwMode="auto">
              <a:xfrm>
                <a:off x="35496" y="332656"/>
                <a:ext cx="9107488" cy="131763"/>
              </a:xfrm>
              <a:prstGeom prst="rect">
                <a:avLst/>
              </a:prstGeom>
              <a:gradFill rotWithShape="0">
                <a:gsLst>
                  <a:gs pos="0">
                    <a:sysClr val="window" lastClr="FFFFFF"/>
                  </a:gs>
                  <a:gs pos="100000">
                    <a:sysClr val="window" lastClr="FFFFFF">
                      <a:alpha val="5000"/>
                    </a:sysClr>
                  </a:gs>
                </a:gsLst>
                <a:lin ang="0" scaled="1"/>
              </a:gradFill>
              <a:ln>
                <a:noFill/>
              </a:ln>
            </p:spPr>
            <p:txBody>
              <a:bodyPr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ru-RU" sz="18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cs typeface="Arial" pitchFamily="34" charset="0"/>
                </a:endParaRPr>
              </a:p>
            </p:txBody>
          </p:sp>
        </p:grpSp>
        <p:grpSp>
          <p:nvGrpSpPr>
            <p:cNvPr id="9" name="Группа 35"/>
            <p:cNvGrpSpPr/>
            <p:nvPr/>
          </p:nvGrpSpPr>
          <p:grpSpPr>
            <a:xfrm>
              <a:off x="29762" y="-13026"/>
              <a:ext cx="4315393" cy="1246688"/>
              <a:chOff x="29762" y="-13026"/>
              <a:chExt cx="4315393" cy="1246688"/>
            </a:xfrm>
          </p:grpSpPr>
          <p:sp>
            <p:nvSpPr>
              <p:cNvPr id="10" name="Text Box 18"/>
              <p:cNvSpPr txBox="1">
                <a:spLocks noChangeArrowheads="1"/>
              </p:cNvSpPr>
              <p:nvPr/>
            </p:nvSpPr>
            <p:spPr bwMode="auto">
              <a:xfrm>
                <a:off x="29762" y="-13026"/>
                <a:ext cx="4315393" cy="35219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square">
                <a:spAutoFit/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ru-RU" sz="1600" b="1" i="0" u="none" strike="noStrike" kern="0" cap="none" spc="0" normalizeH="0" baseline="0" noProof="0" dirty="0">
                    <a:ln>
                      <a:noFill/>
                    </a:ln>
                    <a:solidFill>
                      <a:sysClr val="windowText" lastClr="00000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uLnTx/>
                    <a:uFillTx/>
                    <a:latin typeface="Arial" charset="0"/>
                    <a:cs typeface="Arial" charset="0"/>
                  </a:rPr>
                  <a:t>РОСТЕХНАДЗОР</a:t>
                </a:r>
                <a:endParaRPr kumimoji="0" lang="ru-RU" sz="18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Arial" charset="0"/>
                  <a:cs typeface="Arial" charset="0"/>
                </a:endParaRPr>
              </a:p>
            </p:txBody>
          </p:sp>
          <p:pic>
            <p:nvPicPr>
              <p:cNvPr id="11" name="Picture 19" descr="fsetan_emblema2007"/>
              <p:cNvPicPr>
                <a:picLocks noChangeAspect="1" noChangeArrowheads="1"/>
              </p:cNvPicPr>
              <p:nvPr/>
            </p:nvPicPr>
            <p:blipFill>
              <a:blip r:embed="rId8" cstate="print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09908" y="44624"/>
                <a:ext cx="1053053" cy="118903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</p:grpSp>
      <p:sp>
        <p:nvSpPr>
          <p:cNvPr id="3" name="Номер слайда 2">
            <a:extLst>
              <a:ext uri="{FF2B5EF4-FFF2-40B4-BE49-F238E27FC236}">
                <a16:creationId xmlns:a16="http://schemas.microsoft.com/office/drawing/2014/main" xmlns="" id="{C98421D8-4A83-4A3A-811B-9E9262F807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141770" y="5877274"/>
            <a:ext cx="600192" cy="365125"/>
          </a:xfrm>
        </p:spPr>
        <p:txBody>
          <a:bodyPr/>
          <a:lstStyle/>
          <a:p>
            <a:pPr algn="ctr">
              <a:defRPr/>
            </a:pPr>
            <a:fld id="{4F814217-A692-4320-9F69-D25E0A5EB74C}" type="slidenum">
              <a:rPr lang="ru-RU" smtClean="0">
                <a:solidFill>
                  <a:schemeClr val="bg1"/>
                </a:solidFill>
              </a:rPr>
              <a:pPr algn="ctr">
                <a:defRPr/>
              </a:pPr>
              <a:t>7</a:t>
            </a:fld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33" name="Text Box 18"/>
          <p:cNvSpPr txBox="1">
            <a:spLocks noChangeArrowheads="1"/>
          </p:cNvSpPr>
          <p:nvPr/>
        </p:nvSpPr>
        <p:spPr bwMode="auto">
          <a:xfrm>
            <a:off x="731404" y="770635"/>
            <a:ext cx="839806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2000" b="0" u="sng" kern="0" dirty="0" smtClean="0">
                <a:solidFill>
                  <a:sysClr val="windowText" lastClr="000000"/>
                </a:solidFill>
                <a:cs typeface="Times New Roman" panose="02020603050405020304" pitchFamily="18" charset="0"/>
              </a:rPr>
              <a:t>О смертельном травматизме </a:t>
            </a:r>
            <a:r>
              <a:rPr lang="ru-RU" sz="2000" b="0" u="sng" kern="0" dirty="0">
                <a:solidFill>
                  <a:sysClr val="windowText" lastClr="000000"/>
                </a:solidFill>
                <a:cs typeface="Times New Roman" panose="02020603050405020304" pitchFamily="18" charset="0"/>
              </a:rPr>
              <a:t>на поднадзорных предприятиях</a:t>
            </a:r>
            <a:endParaRPr kumimoji="0" lang="ru-RU" sz="2000" b="0" i="0" u="sng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uLnTx/>
              <a:uFillTx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68625" y="1484784"/>
            <a:ext cx="9436904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0" dirty="0" smtClean="0"/>
              <a:t>1. 24.02.2026 </a:t>
            </a:r>
            <a:r>
              <a:rPr lang="ru-RU" sz="2000" b="0" dirty="0"/>
              <a:t>ООО «Синтез» (Алтайский край) на рабочем месте был обнаружен мертвым оператор пульта управления плавильных печей, по результатам судебно-медицинской экспертизы установлено, что смерть наступила в результате отравления окисью углерода. </a:t>
            </a:r>
            <a:endParaRPr lang="ru-RU" sz="2000" b="0" dirty="0" smtClean="0"/>
          </a:p>
          <a:p>
            <a:endParaRPr lang="ru-RU" sz="2000" b="0" dirty="0"/>
          </a:p>
          <a:p>
            <a:r>
              <a:rPr lang="ru-RU" sz="2000" b="0" dirty="0"/>
              <a:t>2. 23.03.2026 ООО «Рудник «Веселый» (Республика Алтай) при ведении работ по обследованию состояния горной выработки Камеры 2з гор. +518м. произошло падение куска горной массы на проходчика. В результате полученных травм пострадавший спустя непродолжительное время скончался на месте происшествия.</a:t>
            </a:r>
          </a:p>
          <a:p>
            <a:pPr>
              <a:spcAft>
                <a:spcPts val="1000"/>
              </a:spcAft>
            </a:pPr>
            <a:endParaRPr lang="ru-RU" sz="1600" b="0" dirty="0"/>
          </a:p>
        </p:txBody>
      </p:sp>
    </p:spTree>
    <p:extLst>
      <p:ext uri="{BB962C8B-B14F-4D97-AF65-F5344CB8AC3E}">
        <p14:creationId xmlns:p14="http://schemas.microsoft.com/office/powerpoint/2010/main" val="30544870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8" name="Объект 17" hidden="1">
            <a:extLst>
              <a:ext uri="{FF2B5EF4-FFF2-40B4-BE49-F238E27FC236}">
                <a16:creationId xmlns="" xmlns:a16="http://schemas.microsoft.com/office/drawing/2014/main" id="{3E034962-BA4C-41F2-8250-7BFD29424ADA}"/>
              </a:ext>
            </a:extLst>
          </p:cNvPr>
          <p:cNvGraphicFramePr>
            <a:graphicFrameLocks noChangeAspect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253772368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420" name="Слайд think-cell" r:id="rId6" imgW="443" imgH="443" progId="TCLayout.ActiveDocument.1">
                  <p:embed/>
                </p:oleObj>
              </mc:Choice>
              <mc:Fallback>
                <p:oleObj name="Слайд think-cell" r:id="rId6" imgW="443" imgH="443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Прямоугольник 18" hidden="1">
            <a:extLst>
              <a:ext uri="{FF2B5EF4-FFF2-40B4-BE49-F238E27FC236}">
                <a16:creationId xmlns="" xmlns:a16="http://schemas.microsoft.com/office/drawing/2014/main" id="{F5DA54A2-4FA1-4531-8C32-97F3A8068118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numCol="1" spcCol="0" rtlCol="0" anchor="ctr" anchorCtr="0">
            <a:noAutofit/>
          </a:bodyPr>
          <a:lstStyle/>
          <a:p>
            <a:pPr algn="ctr"/>
            <a:endParaRPr lang="ru-RU" sz="2800" dirty="0">
              <a:latin typeface="Arial" panose="020B0604020202020204" pitchFamily="34" charset="0"/>
              <a:ea typeface="+mj-ea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grpSp>
        <p:nvGrpSpPr>
          <p:cNvPr id="7" name="Заголовок 3"/>
          <p:cNvGrpSpPr>
            <a:grpSpLocks noGrp="1"/>
          </p:cNvGrpSpPr>
          <p:nvPr/>
        </p:nvGrpSpPr>
        <p:grpSpPr>
          <a:xfrm>
            <a:off x="0" y="82461"/>
            <a:ext cx="8915400" cy="1150757"/>
            <a:chOff x="35496" y="36555"/>
            <a:chExt cx="9107488" cy="1197107"/>
          </a:xfrm>
        </p:grpSpPr>
        <p:grpSp>
          <p:nvGrpSpPr>
            <p:cNvPr id="8" name="Группа 34"/>
            <p:cNvGrpSpPr/>
            <p:nvPr/>
          </p:nvGrpSpPr>
          <p:grpSpPr>
            <a:xfrm>
              <a:off x="35496" y="332656"/>
              <a:ext cx="9107488" cy="419795"/>
              <a:chOff x="35496" y="332656"/>
              <a:chExt cx="9107488" cy="419795"/>
            </a:xfrm>
          </p:grpSpPr>
          <p:sp>
            <p:nvSpPr>
              <p:cNvPr id="12" name="Rectangle 16"/>
              <p:cNvSpPr>
                <a:spLocks noChangeArrowheads="1"/>
              </p:cNvSpPr>
              <p:nvPr/>
            </p:nvSpPr>
            <p:spPr bwMode="auto">
              <a:xfrm>
                <a:off x="35496" y="476672"/>
                <a:ext cx="9107488" cy="131763"/>
              </a:xfrm>
              <a:prstGeom prst="rect">
                <a:avLst/>
              </a:prstGeom>
              <a:gradFill rotWithShape="0">
                <a:gsLst>
                  <a:gs pos="0">
                    <a:srgbClr val="1F497D">
                      <a:lumMod val="60000"/>
                      <a:lumOff val="40000"/>
                    </a:srgbClr>
                  </a:gs>
                  <a:gs pos="100000">
                    <a:sysClr val="window" lastClr="FFFFFF">
                      <a:alpha val="5000"/>
                    </a:sysClr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ru-RU" sz="18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cs typeface="Arial" pitchFamily="34" charset="0"/>
                </a:endParaRPr>
              </a:p>
            </p:txBody>
          </p:sp>
          <p:sp>
            <p:nvSpPr>
              <p:cNvPr id="13" name="Rectangle 16"/>
              <p:cNvSpPr>
                <a:spLocks noChangeArrowheads="1"/>
              </p:cNvSpPr>
              <p:nvPr/>
            </p:nvSpPr>
            <p:spPr bwMode="auto">
              <a:xfrm>
                <a:off x="35496" y="620688"/>
                <a:ext cx="9107488" cy="131763"/>
              </a:xfrm>
              <a:prstGeom prst="rect">
                <a:avLst/>
              </a:prstGeom>
              <a:gradFill rotWithShape="0">
                <a:gsLst>
                  <a:gs pos="0">
                    <a:srgbClr val="FF0000"/>
                  </a:gs>
                  <a:gs pos="100000">
                    <a:sysClr val="window" lastClr="FFFFFF">
                      <a:alpha val="5000"/>
                    </a:sysClr>
                  </a:gs>
                </a:gsLst>
                <a:lin ang="0" scaled="1"/>
              </a:gradFill>
              <a:ln>
                <a:noFill/>
              </a:ln>
            </p:spPr>
            <p:txBody>
              <a:bodyPr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ru-RU" sz="18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cs typeface="Arial" pitchFamily="34" charset="0"/>
                </a:endParaRPr>
              </a:p>
            </p:txBody>
          </p:sp>
          <p:sp>
            <p:nvSpPr>
              <p:cNvPr id="14" name="Rectangle 16"/>
              <p:cNvSpPr>
                <a:spLocks noChangeArrowheads="1"/>
              </p:cNvSpPr>
              <p:nvPr/>
            </p:nvSpPr>
            <p:spPr bwMode="auto">
              <a:xfrm>
                <a:off x="35496" y="332656"/>
                <a:ext cx="9107488" cy="131763"/>
              </a:xfrm>
              <a:prstGeom prst="rect">
                <a:avLst/>
              </a:prstGeom>
              <a:gradFill rotWithShape="0">
                <a:gsLst>
                  <a:gs pos="0">
                    <a:sysClr val="window" lastClr="FFFFFF"/>
                  </a:gs>
                  <a:gs pos="100000">
                    <a:sysClr val="window" lastClr="FFFFFF">
                      <a:alpha val="5000"/>
                    </a:sysClr>
                  </a:gs>
                </a:gsLst>
                <a:lin ang="0" scaled="1"/>
              </a:gradFill>
              <a:ln>
                <a:noFill/>
              </a:ln>
            </p:spPr>
            <p:txBody>
              <a:bodyPr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ru-RU" sz="18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cs typeface="Arial" pitchFamily="34" charset="0"/>
                </a:endParaRPr>
              </a:p>
            </p:txBody>
          </p:sp>
        </p:grpSp>
        <p:grpSp>
          <p:nvGrpSpPr>
            <p:cNvPr id="9" name="Группа 35"/>
            <p:cNvGrpSpPr/>
            <p:nvPr/>
          </p:nvGrpSpPr>
          <p:grpSpPr>
            <a:xfrm>
              <a:off x="35496" y="36555"/>
              <a:ext cx="4315393" cy="1197107"/>
              <a:chOff x="35496" y="36555"/>
              <a:chExt cx="4315393" cy="1197107"/>
            </a:xfrm>
          </p:grpSpPr>
          <p:sp>
            <p:nvSpPr>
              <p:cNvPr id="10" name="Text Box 18"/>
              <p:cNvSpPr txBox="1">
                <a:spLocks noChangeArrowheads="1"/>
              </p:cNvSpPr>
              <p:nvPr/>
            </p:nvSpPr>
            <p:spPr bwMode="auto">
              <a:xfrm>
                <a:off x="35496" y="36555"/>
                <a:ext cx="4315393" cy="35219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square">
                <a:spAutoFit/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ru-RU" sz="1600" b="1" i="0" u="none" strike="noStrike" kern="0" cap="none" spc="0" normalizeH="0" baseline="0" noProof="0" dirty="0">
                    <a:ln>
                      <a:noFill/>
                    </a:ln>
                    <a:solidFill>
                      <a:sysClr val="windowText" lastClr="00000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uLnTx/>
                    <a:uFillTx/>
                    <a:latin typeface="Arial" charset="0"/>
                    <a:cs typeface="Arial" charset="0"/>
                  </a:rPr>
                  <a:t>РОСТЕХНАДЗОР</a:t>
                </a:r>
                <a:endParaRPr kumimoji="0" lang="ru-RU" sz="18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Arial" charset="0"/>
                  <a:cs typeface="Arial" charset="0"/>
                </a:endParaRPr>
              </a:p>
            </p:txBody>
          </p:sp>
          <p:pic>
            <p:nvPicPr>
              <p:cNvPr id="11" name="Picture 19" descr="fsetan_emblema2007"/>
              <p:cNvPicPr>
                <a:picLocks noChangeAspect="1" noChangeArrowheads="1"/>
              </p:cNvPicPr>
              <p:nvPr/>
            </p:nvPicPr>
            <p:blipFill>
              <a:blip r:embed="rId8" cstate="print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09908" y="44624"/>
                <a:ext cx="1053053" cy="118903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</p:grpSp>
      <p:sp>
        <p:nvSpPr>
          <p:cNvPr id="3" name="Номер слайда 2">
            <a:extLst>
              <a:ext uri="{FF2B5EF4-FFF2-40B4-BE49-F238E27FC236}">
                <a16:creationId xmlns="" xmlns:a16="http://schemas.microsoft.com/office/drawing/2014/main" id="{C98421D8-4A83-4A3A-811B-9E9262F807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201474" y="5949284"/>
            <a:ext cx="600192" cy="365125"/>
          </a:xfrm>
        </p:spPr>
        <p:txBody>
          <a:bodyPr/>
          <a:lstStyle/>
          <a:p>
            <a:pPr algn="ctr">
              <a:defRPr/>
            </a:pPr>
            <a:fld id="{4F814217-A692-4320-9F69-D25E0A5EB74C}" type="slidenum">
              <a:rPr lang="ru-RU" smtClean="0">
                <a:solidFill>
                  <a:schemeClr val="bg1"/>
                </a:solidFill>
              </a:rPr>
              <a:pPr algn="ctr">
                <a:defRPr/>
              </a:pPr>
              <a:t>8</a:t>
            </a:fld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5" name="AutoShape 39" descr="https://donvesti.ru/wp-content/uploads/2020/09/maxresdefault-1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6" name="AutoShape 41" descr="https://donvesti.ru/wp-content/uploads/2020/09/maxresdefault-1.jpg"/>
          <p:cNvSpPr>
            <a:spLocks noChangeAspect="1" noChangeArrowheads="1"/>
          </p:cNvSpPr>
          <p:nvPr/>
        </p:nvSpPr>
        <p:spPr bwMode="auto">
          <a:xfrm>
            <a:off x="307976" y="7941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1" name="Text Box 18"/>
          <p:cNvSpPr txBox="1">
            <a:spLocks noChangeArrowheads="1"/>
          </p:cNvSpPr>
          <p:nvPr/>
        </p:nvSpPr>
        <p:spPr bwMode="auto">
          <a:xfrm>
            <a:off x="877380" y="770635"/>
            <a:ext cx="875614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600" b="0" u="sng" kern="0" cap="all" dirty="0" smtClean="0">
                <a:solidFill>
                  <a:sysClr val="windowText" lastClr="000000"/>
                </a:solidFill>
                <a:cs typeface="Times New Roman" panose="02020603050405020304" pitchFamily="18" charset="0"/>
              </a:rPr>
              <a:t>О Внеплановых проверках согласованных </a:t>
            </a:r>
            <a:r>
              <a:rPr lang="ru-RU" sz="1600" b="0" u="sng" kern="0" cap="all" dirty="0">
                <a:solidFill>
                  <a:sysClr val="windowText" lastClr="000000"/>
                </a:solidFill>
                <a:cs typeface="Times New Roman" panose="02020603050405020304" pitchFamily="18" charset="0"/>
              </a:rPr>
              <a:t>с органами прокуратуры</a:t>
            </a:r>
            <a:endParaRPr kumimoji="0" lang="ru-RU" sz="1600" b="0" i="0" u="sng" strike="noStrike" kern="0" cap="all" spc="0" normalizeH="0" noProof="0" dirty="0">
              <a:ln>
                <a:noFill/>
              </a:ln>
              <a:solidFill>
                <a:sysClr val="windowText" lastClr="000000"/>
              </a:solidFill>
              <a:uLnTx/>
              <a:uFillTx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612777" y="1531531"/>
            <a:ext cx="8388339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600" u="sng" dirty="0" smtClean="0"/>
              <a:t>Проведено 19 внеплановых проверок, согласованных </a:t>
            </a:r>
            <a:r>
              <a:rPr lang="ru-RU" sz="1600" u="sng" dirty="0"/>
              <a:t>с органами </a:t>
            </a:r>
            <a:r>
              <a:rPr lang="ru-RU" sz="1600" u="sng" dirty="0" smtClean="0"/>
              <a:t>прокуратуры, из них:</a:t>
            </a:r>
            <a:endParaRPr lang="ru-RU" sz="1600" u="sng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307977" y="1988840"/>
            <a:ext cx="9325545" cy="42780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Tx/>
              <a:buChar char="-"/>
            </a:pPr>
            <a:r>
              <a:rPr lang="ru-RU" sz="1600" b="1" dirty="0"/>
              <a:t>истечение срока исполнения решения контрольного (надзорного) органа об устранении выявленного нарушения обязательных требований – </a:t>
            </a:r>
            <a:r>
              <a:rPr lang="ru-RU" sz="1600" b="1" dirty="0" smtClean="0">
                <a:solidFill>
                  <a:srgbClr val="FF0000"/>
                </a:solidFill>
              </a:rPr>
              <a:t>12 проверок</a:t>
            </a:r>
            <a:r>
              <a:rPr lang="ru-RU" sz="1600" b="1" dirty="0" smtClean="0"/>
              <a:t>;</a:t>
            </a:r>
          </a:p>
          <a:p>
            <a:endParaRPr lang="ru-RU" sz="1600" b="0" dirty="0" smtClean="0"/>
          </a:p>
          <a:p>
            <a:pPr marL="285750" indent="-285750">
              <a:buFontTx/>
              <a:buChar char="-"/>
            </a:pPr>
            <a:r>
              <a:rPr lang="ru-RU" sz="1600" b="1" dirty="0"/>
              <a:t>информация от органов государственной власти и по обращениям и </a:t>
            </a:r>
            <a:r>
              <a:rPr lang="ru-RU" sz="1600" b="1" dirty="0" smtClean="0"/>
              <a:t>заявлениям </a:t>
            </a:r>
            <a:r>
              <a:rPr lang="ru-RU" sz="1600" b="1" dirty="0"/>
              <a:t>граждан – </a:t>
            </a:r>
            <a:r>
              <a:rPr lang="ru-RU" sz="1600" b="1" dirty="0">
                <a:solidFill>
                  <a:srgbClr val="FF0000"/>
                </a:solidFill>
              </a:rPr>
              <a:t>1</a:t>
            </a:r>
            <a:r>
              <a:rPr lang="ru-RU" sz="1600" b="1" dirty="0" smtClean="0">
                <a:solidFill>
                  <a:srgbClr val="FF0000"/>
                </a:solidFill>
              </a:rPr>
              <a:t> проверка</a:t>
            </a:r>
            <a:r>
              <a:rPr lang="ru-RU" sz="1600" b="1" dirty="0" smtClean="0"/>
              <a:t>; </a:t>
            </a:r>
          </a:p>
          <a:p>
            <a:endParaRPr lang="ru-RU" sz="1600" b="0" dirty="0" smtClean="0"/>
          </a:p>
          <a:p>
            <a:pPr marL="285750" indent="-285750">
              <a:buFontTx/>
              <a:buChar char="-"/>
            </a:pPr>
            <a:r>
              <a:rPr lang="ru-RU" sz="1600" b="1" dirty="0" smtClean="0"/>
              <a:t>по </a:t>
            </a:r>
            <a:r>
              <a:rPr lang="ru-RU" sz="1600" b="1" dirty="0"/>
              <a:t>итогам расследования аварий и несчастных случаев – </a:t>
            </a:r>
            <a:r>
              <a:rPr lang="ru-RU" sz="1600" b="1" dirty="0" smtClean="0">
                <a:solidFill>
                  <a:srgbClr val="FF0000"/>
                </a:solidFill>
              </a:rPr>
              <a:t>2 проверки</a:t>
            </a:r>
            <a:r>
              <a:rPr lang="ru-RU" sz="1600" b="1" dirty="0" smtClean="0"/>
              <a:t>;</a:t>
            </a:r>
          </a:p>
          <a:p>
            <a:endParaRPr lang="ru-RU" sz="1600" b="1" dirty="0" smtClean="0"/>
          </a:p>
          <a:p>
            <a:pPr marL="285750" indent="-285750">
              <a:buFontTx/>
              <a:buChar char="-"/>
            </a:pPr>
            <a:r>
              <a:rPr lang="ru-RU" sz="1600" b="1" dirty="0" smtClean="0"/>
              <a:t>по индикаторам риска нарушения обязательных требований - </a:t>
            </a:r>
            <a:r>
              <a:rPr lang="ru-RU" sz="1600" b="1" dirty="0">
                <a:solidFill>
                  <a:srgbClr val="FF0000"/>
                </a:solidFill>
              </a:rPr>
              <a:t>4</a:t>
            </a:r>
            <a:r>
              <a:rPr lang="ru-RU" sz="1600" b="1" dirty="0" smtClean="0">
                <a:solidFill>
                  <a:srgbClr val="FF0000"/>
                </a:solidFill>
              </a:rPr>
              <a:t> проверки</a:t>
            </a:r>
            <a:r>
              <a:rPr lang="ru-RU" sz="1600" b="1" dirty="0" smtClean="0"/>
              <a:t>:</a:t>
            </a:r>
          </a:p>
          <a:p>
            <a:r>
              <a:rPr lang="ru-RU" sz="1600" dirty="0" smtClean="0"/>
              <a:t>ПБ1 </a:t>
            </a:r>
            <a:r>
              <a:rPr lang="ru-RU" sz="1600" dirty="0"/>
              <a:t>- Поступление информации о 3 (трех) и более инцидентах,  в течение одного календарного </a:t>
            </a:r>
            <a:r>
              <a:rPr lang="ru-RU" sz="1600" dirty="0" smtClean="0"/>
              <a:t>года  - 2 проверки; </a:t>
            </a:r>
          </a:p>
          <a:p>
            <a:r>
              <a:rPr lang="ru-RU" sz="1600" dirty="0"/>
              <a:t>ПБ-3 </a:t>
            </a:r>
            <a:r>
              <a:rPr lang="ru-RU" sz="1600" dirty="0" smtClean="0"/>
              <a:t>- Отсутствие </a:t>
            </a:r>
            <a:r>
              <a:rPr lang="ru-RU" sz="1600" dirty="0"/>
              <a:t>лицензии ВХ при эксплуатации ОПО более 4-х месяцев с момента их </a:t>
            </a:r>
            <a:r>
              <a:rPr lang="ru-RU" sz="1600" dirty="0" smtClean="0"/>
              <a:t>регистрации - 1 проверка</a:t>
            </a:r>
            <a:r>
              <a:rPr lang="ru-RU" sz="1600" b="0" dirty="0" smtClean="0"/>
              <a:t>. </a:t>
            </a:r>
          </a:p>
          <a:p>
            <a:r>
              <a:rPr lang="ru-RU" sz="1600" dirty="0"/>
              <a:t>ПБ-6 </a:t>
            </a:r>
            <a:r>
              <a:rPr lang="ru-RU" sz="1600" dirty="0" smtClean="0"/>
              <a:t>- Нет </a:t>
            </a:r>
            <a:r>
              <a:rPr lang="ru-RU" sz="1600" dirty="0"/>
              <a:t>ЗЭПБ на ТУ применяемое на ОПО III или IV класса с продлением срока </a:t>
            </a:r>
            <a:r>
              <a:rPr lang="ru-RU" sz="1600" dirty="0" smtClean="0"/>
              <a:t>эксплуатации – 1 проверка.</a:t>
            </a:r>
            <a:endParaRPr lang="ru-RU" sz="1600" dirty="0"/>
          </a:p>
          <a:p>
            <a:endParaRPr lang="ru-RU" sz="1600" b="0" dirty="0" smtClean="0"/>
          </a:p>
          <a:p>
            <a:endParaRPr lang="ru-RU" sz="1600" b="0" dirty="0"/>
          </a:p>
        </p:txBody>
      </p:sp>
    </p:spTree>
    <p:extLst>
      <p:ext uri="{BB962C8B-B14F-4D97-AF65-F5344CB8AC3E}">
        <p14:creationId xmlns:p14="http://schemas.microsoft.com/office/powerpoint/2010/main" val="40219171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8" name="Объект 17" hidden="1">
            <a:extLst>
              <a:ext uri="{FF2B5EF4-FFF2-40B4-BE49-F238E27FC236}">
                <a16:creationId xmlns="" xmlns:a16="http://schemas.microsoft.com/office/drawing/2014/main" id="{3E034962-BA4C-41F2-8250-7BFD29424ADA}"/>
              </a:ext>
            </a:extLst>
          </p:cNvPr>
          <p:cNvGraphicFramePr>
            <a:graphicFrameLocks noChangeAspect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182051805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397" name="Слайд think-cell" r:id="rId6" imgW="443" imgH="443" progId="TCLayout.ActiveDocument.1">
                  <p:embed/>
                </p:oleObj>
              </mc:Choice>
              <mc:Fallback>
                <p:oleObj name="Слайд think-cell" r:id="rId6" imgW="443" imgH="443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Прямоугольник 18" hidden="1">
            <a:extLst>
              <a:ext uri="{FF2B5EF4-FFF2-40B4-BE49-F238E27FC236}">
                <a16:creationId xmlns="" xmlns:a16="http://schemas.microsoft.com/office/drawing/2014/main" id="{F5DA54A2-4FA1-4531-8C32-97F3A8068118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numCol="1" spcCol="0" rtlCol="0" anchor="ctr" anchorCtr="0">
            <a:no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ru-RU" sz="2800" b="1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5" name="AutoShape 39" descr="https://donvesti.ru/wp-content/uploads/2020/09/maxresdefault-1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z="1200" b="1">
              <a:solidFill>
                <a:prstClr val="black"/>
              </a:solidFill>
              <a:latin typeface="Times New Roman" pitchFamily="18" charset="0"/>
              <a:cs typeface="Arial" charset="0"/>
            </a:endParaRPr>
          </a:p>
        </p:txBody>
      </p:sp>
      <p:sp>
        <p:nvSpPr>
          <p:cNvPr id="16" name="AutoShape 41" descr="https://donvesti.ru/wp-content/uploads/2020/09/maxresdefault-1.jpg"/>
          <p:cNvSpPr>
            <a:spLocks noChangeAspect="1" noChangeArrowheads="1"/>
          </p:cNvSpPr>
          <p:nvPr/>
        </p:nvSpPr>
        <p:spPr bwMode="auto">
          <a:xfrm>
            <a:off x="307976" y="7938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z="1200" b="1">
              <a:solidFill>
                <a:prstClr val="black"/>
              </a:solidFill>
              <a:latin typeface="Times New Roman" pitchFamily="18" charset="0"/>
              <a:cs typeface="Arial" charset="0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CF3A0CE-FB47-4628-AF62-2D67A550A453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1" name="Text Box 18"/>
          <p:cNvSpPr txBox="1">
            <a:spLocks noChangeArrowheads="1"/>
          </p:cNvSpPr>
          <p:nvPr/>
        </p:nvSpPr>
        <p:spPr bwMode="auto">
          <a:xfrm>
            <a:off x="950495" y="1007824"/>
            <a:ext cx="9017766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600" b="0" u="sng" kern="0" cap="all" dirty="0">
                <a:solidFill>
                  <a:sysClr val="windowText" lastClr="000000"/>
                </a:solidFill>
                <a:cs typeface="Times New Roman" panose="02020603050405020304" pitchFamily="18" charset="0"/>
              </a:rPr>
              <a:t>Государственные услуги в электронной форме</a:t>
            </a:r>
            <a:endParaRPr kumimoji="0" lang="ru-RU" sz="1600" b="0" i="0" u="sng" strike="noStrike" kern="0" cap="all" spc="0" normalizeH="0" noProof="0" dirty="0">
              <a:ln>
                <a:noFill/>
              </a:ln>
              <a:solidFill>
                <a:sysClr val="windowText" lastClr="000000"/>
              </a:solidFill>
              <a:uLnTx/>
              <a:uFillTx/>
              <a:cs typeface="Times New Roman" panose="02020603050405020304" pitchFamily="18" charset="0"/>
            </a:endParaRPr>
          </a:p>
        </p:txBody>
      </p:sp>
      <p:sp>
        <p:nvSpPr>
          <p:cNvPr id="32" name="Прямоугольник 31"/>
          <p:cNvSpPr/>
          <p:nvPr/>
        </p:nvSpPr>
        <p:spPr>
          <a:xfrm>
            <a:off x="849383" y="1556792"/>
            <a:ext cx="8862146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Преимущества получения государственных услуг в электронной форме через </a:t>
            </a:r>
            <a:r>
              <a:rPr lang="ru-RU" sz="1800" b="0" dirty="0">
                <a:latin typeface="Times New Roman" panose="02020603050405020304" pitchFamily="18" charset="0"/>
                <a:cs typeface="Times New Roman" panose="02020603050405020304" pitchFamily="18" charset="0"/>
                <a:hlinkClick r:id="rId8"/>
              </a:rPr>
              <a:t>Единый портал государственных и муниципальных услуг/функций</a:t>
            </a:r>
            <a:r>
              <a:rPr lang="ru-RU" sz="1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br>
              <a:rPr lang="ru-RU" sz="1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18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круглосуточная </a:t>
            </a:r>
            <a:r>
              <a:rPr lang="ru-RU" sz="1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доступность</a:t>
            </a:r>
            <a:r>
              <a:rPr lang="ru-RU" sz="18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endParaRPr lang="ru-RU" sz="1800" b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Tx/>
              <a:buChar char="-"/>
            </a:pPr>
            <a:r>
              <a:rPr lang="ru-RU" sz="18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возможность </a:t>
            </a:r>
            <a:r>
              <a:rPr lang="ru-RU" sz="1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получения услуги из любого удобного места</a:t>
            </a:r>
            <a:r>
              <a:rPr lang="ru-RU" sz="18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285750" indent="-285750">
              <a:buFontTx/>
              <a:buChar char="-"/>
            </a:pPr>
            <a:endParaRPr lang="ru-RU" sz="1800" b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Tx/>
              <a:buChar char="-"/>
            </a:pPr>
            <a:r>
              <a:rPr lang="ru-RU" sz="18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оперативный </a:t>
            </a:r>
            <a:r>
              <a:rPr lang="ru-RU" sz="1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бесконтактный документооборот</a:t>
            </a:r>
            <a:r>
              <a:rPr lang="ru-RU" sz="18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285750" indent="-285750">
              <a:buFontTx/>
              <a:buChar char="-"/>
            </a:pPr>
            <a:endParaRPr lang="ru-RU" sz="1800" b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Tx/>
              <a:buChar char="-"/>
            </a:pPr>
            <a:r>
              <a:rPr lang="ru-RU" sz="18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прозрачность </a:t>
            </a:r>
            <a:r>
              <a:rPr lang="ru-RU" sz="1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оказания государственных услуг</a:t>
            </a:r>
            <a:r>
              <a:rPr lang="ru-RU" sz="18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285750" indent="-285750">
              <a:buFontTx/>
              <a:buChar char="-"/>
            </a:pPr>
            <a:endParaRPr lang="ru-RU" sz="1800" b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18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повышение </a:t>
            </a:r>
            <a:r>
              <a:rPr lang="ru-RU" sz="1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качества и оперативности принимаемых решений за счёт обеспечения электронного взаимодействия между ведомствами в процессе оказания государственной услуги.</a:t>
            </a:r>
          </a:p>
        </p:txBody>
      </p:sp>
      <p:pic>
        <p:nvPicPr>
          <p:cNvPr id="33" name="Picture 30" descr="https://static.tildacdn.com/tild3935-3634-4032-b830-333438323336/checked.png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154" y="2258264"/>
            <a:ext cx="558373" cy="5154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4" name="Picture 30" descr="https://static.tildacdn.com/tild3935-3634-4032-b830-333438323336/checked.png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101" y="2773685"/>
            <a:ext cx="558373" cy="5154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5" name="Picture 30" descr="https://static.tildacdn.com/tild3935-3634-4032-b830-333438323336/checked.png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2123" y="3412387"/>
            <a:ext cx="558373" cy="5154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6" name="Picture 30" descr="https://static.tildacdn.com/tild3935-3634-4032-b830-333438323336/checked.png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154" y="3915573"/>
            <a:ext cx="558373" cy="5154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7" name="Picture 30" descr="https://static.tildacdn.com/tild3935-3634-4032-b830-333438323336/checked.png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621" y="4430994"/>
            <a:ext cx="558373" cy="5154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20" name="Заголовок 3"/>
          <p:cNvGrpSpPr>
            <a:grpSpLocks noGrp="1"/>
          </p:cNvGrpSpPr>
          <p:nvPr/>
        </p:nvGrpSpPr>
        <p:grpSpPr>
          <a:xfrm>
            <a:off x="0" y="82459"/>
            <a:ext cx="8915400" cy="1150757"/>
            <a:chOff x="35496" y="36555"/>
            <a:chExt cx="9107488" cy="1197107"/>
          </a:xfrm>
        </p:grpSpPr>
        <p:grpSp>
          <p:nvGrpSpPr>
            <p:cNvPr id="21" name="Группа 34"/>
            <p:cNvGrpSpPr/>
            <p:nvPr/>
          </p:nvGrpSpPr>
          <p:grpSpPr>
            <a:xfrm>
              <a:off x="35496" y="332656"/>
              <a:ext cx="9107488" cy="419795"/>
              <a:chOff x="35496" y="332656"/>
              <a:chExt cx="9107488" cy="419795"/>
            </a:xfrm>
          </p:grpSpPr>
          <p:sp>
            <p:nvSpPr>
              <p:cNvPr id="29" name="Rectangle 16"/>
              <p:cNvSpPr>
                <a:spLocks noChangeArrowheads="1"/>
              </p:cNvSpPr>
              <p:nvPr/>
            </p:nvSpPr>
            <p:spPr bwMode="auto">
              <a:xfrm>
                <a:off x="35496" y="476672"/>
                <a:ext cx="9107488" cy="131763"/>
              </a:xfrm>
              <a:prstGeom prst="rect">
                <a:avLst/>
              </a:prstGeom>
              <a:gradFill rotWithShape="0">
                <a:gsLst>
                  <a:gs pos="0">
                    <a:srgbClr val="1F497D">
                      <a:lumMod val="60000"/>
                      <a:lumOff val="40000"/>
                    </a:srgbClr>
                  </a:gs>
                  <a:gs pos="100000">
                    <a:sysClr val="window" lastClr="FFFFFF">
                      <a:alpha val="5000"/>
                    </a:sysClr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ru-RU" sz="18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cs typeface="Arial" pitchFamily="34" charset="0"/>
                </a:endParaRPr>
              </a:p>
            </p:txBody>
          </p:sp>
          <p:sp>
            <p:nvSpPr>
              <p:cNvPr id="30" name="Rectangle 16"/>
              <p:cNvSpPr>
                <a:spLocks noChangeArrowheads="1"/>
              </p:cNvSpPr>
              <p:nvPr/>
            </p:nvSpPr>
            <p:spPr bwMode="auto">
              <a:xfrm>
                <a:off x="35496" y="620688"/>
                <a:ext cx="9107488" cy="131763"/>
              </a:xfrm>
              <a:prstGeom prst="rect">
                <a:avLst/>
              </a:prstGeom>
              <a:gradFill rotWithShape="0">
                <a:gsLst>
                  <a:gs pos="0">
                    <a:srgbClr val="FF0000"/>
                  </a:gs>
                  <a:gs pos="100000">
                    <a:sysClr val="window" lastClr="FFFFFF">
                      <a:alpha val="5000"/>
                    </a:sysClr>
                  </a:gs>
                </a:gsLst>
                <a:lin ang="0" scaled="1"/>
              </a:gradFill>
              <a:ln>
                <a:noFill/>
              </a:ln>
            </p:spPr>
            <p:txBody>
              <a:bodyPr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ru-RU" sz="18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cs typeface="Arial" pitchFamily="34" charset="0"/>
                </a:endParaRPr>
              </a:p>
            </p:txBody>
          </p:sp>
          <p:sp>
            <p:nvSpPr>
              <p:cNvPr id="38" name="Rectangle 16"/>
              <p:cNvSpPr>
                <a:spLocks noChangeArrowheads="1"/>
              </p:cNvSpPr>
              <p:nvPr/>
            </p:nvSpPr>
            <p:spPr bwMode="auto">
              <a:xfrm>
                <a:off x="35496" y="332656"/>
                <a:ext cx="9107488" cy="131763"/>
              </a:xfrm>
              <a:prstGeom prst="rect">
                <a:avLst/>
              </a:prstGeom>
              <a:gradFill rotWithShape="0">
                <a:gsLst>
                  <a:gs pos="0">
                    <a:sysClr val="window" lastClr="FFFFFF"/>
                  </a:gs>
                  <a:gs pos="100000">
                    <a:sysClr val="window" lastClr="FFFFFF">
                      <a:alpha val="5000"/>
                    </a:sysClr>
                  </a:gs>
                </a:gsLst>
                <a:lin ang="0" scaled="1"/>
              </a:gradFill>
              <a:ln>
                <a:noFill/>
              </a:ln>
            </p:spPr>
            <p:txBody>
              <a:bodyPr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ru-RU" sz="18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cs typeface="Arial" pitchFamily="34" charset="0"/>
                </a:endParaRPr>
              </a:p>
            </p:txBody>
          </p:sp>
        </p:grpSp>
        <p:grpSp>
          <p:nvGrpSpPr>
            <p:cNvPr id="22" name="Группа 35"/>
            <p:cNvGrpSpPr/>
            <p:nvPr/>
          </p:nvGrpSpPr>
          <p:grpSpPr>
            <a:xfrm>
              <a:off x="35496" y="36555"/>
              <a:ext cx="4315393" cy="1197107"/>
              <a:chOff x="35496" y="36555"/>
              <a:chExt cx="4315393" cy="1197107"/>
            </a:xfrm>
          </p:grpSpPr>
          <p:sp>
            <p:nvSpPr>
              <p:cNvPr id="23" name="Text Box 18"/>
              <p:cNvSpPr txBox="1">
                <a:spLocks noChangeArrowheads="1"/>
              </p:cNvSpPr>
              <p:nvPr/>
            </p:nvSpPr>
            <p:spPr bwMode="auto">
              <a:xfrm>
                <a:off x="35496" y="36555"/>
                <a:ext cx="4315393" cy="35219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square">
                <a:spAutoFit/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ru-RU" sz="1600" b="1" i="0" u="none" strike="noStrike" kern="0" cap="none" spc="0" normalizeH="0" baseline="0" noProof="0" dirty="0">
                    <a:ln>
                      <a:noFill/>
                    </a:ln>
                    <a:solidFill>
                      <a:sysClr val="windowText" lastClr="00000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uLnTx/>
                    <a:uFillTx/>
                    <a:latin typeface="Arial" charset="0"/>
                    <a:cs typeface="Arial" charset="0"/>
                  </a:rPr>
                  <a:t>РОСТЕХНАДЗОР</a:t>
                </a:r>
                <a:endParaRPr kumimoji="0" lang="ru-RU" sz="18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Arial" charset="0"/>
                  <a:cs typeface="Arial" charset="0"/>
                </a:endParaRPr>
              </a:p>
            </p:txBody>
          </p:sp>
          <p:pic>
            <p:nvPicPr>
              <p:cNvPr id="28" name="Picture 19" descr="fsetan_emblema2007"/>
              <p:cNvPicPr>
                <a:picLocks noChangeAspect="1" noChangeArrowheads="1"/>
              </p:cNvPicPr>
              <p:nvPr/>
            </p:nvPicPr>
            <p:blipFill>
              <a:blip r:embed="rId10" cstate="print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09908" y="44624"/>
                <a:ext cx="1053053" cy="118903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</p:grpSp>
    </p:spTree>
    <p:extLst>
      <p:ext uri="{BB962C8B-B14F-4D97-AF65-F5344CB8AC3E}">
        <p14:creationId xmlns:p14="http://schemas.microsoft.com/office/powerpoint/2010/main" val="12073696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fEHq9QWiGw25YFCyaQbx4w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fEHq9QWiGw25YFCyaQbx4w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fEHq9QWiGw25YFCyaQbx4w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fEHq9QWiGw25YFCyaQbx4w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fEHq9QWiGw25YFCyaQbx4w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fEHq9QWiGw25YFCyaQbx4w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fEHq9QWiGw25YFCyaQbx4w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vaBoIKoMzT9Wh20k0e2mBA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JiLqmGzrGkH73bDjSlMOVQ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fEHq9QWiGw25YFCyaQbx4w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fEHq9QWiGw25YFCyaQbx4w"/>
</p:tagLst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22023</TotalTime>
  <Words>869</Words>
  <Application>Microsoft Office PowerPoint</Application>
  <PresentationFormat>Лист A4 (210x297 мм)</PresentationFormat>
  <Paragraphs>276</Paragraphs>
  <Slides>10</Slides>
  <Notes>10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2" baseType="lpstr">
      <vt:lpstr>Тема Office</vt:lpstr>
      <vt:lpstr>Слайд think-cell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A.Tukay</dc:creator>
  <cp:lastModifiedBy>Ольга Дмитриевна Дерксен</cp:lastModifiedBy>
  <cp:revision>1262</cp:revision>
  <cp:lastPrinted>2020-12-16T06:16:08Z</cp:lastPrinted>
  <dcterms:created xsi:type="dcterms:W3CDTF">2012-04-16T06:44:06Z</dcterms:created>
  <dcterms:modified xsi:type="dcterms:W3CDTF">2026-05-19T06:25:50Z</dcterms:modified>
</cp:coreProperties>
</file>